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84" r:id="rId1"/>
  </p:sldMasterIdLst>
  <p:notesMasterIdLst>
    <p:notesMasterId r:id="rId6"/>
  </p:notesMasterIdLst>
  <p:sldIdLst>
    <p:sldId id="256" r:id="rId2"/>
    <p:sldId id="260" r:id="rId3"/>
    <p:sldId id="257" r:id="rId4"/>
    <p:sldId id="258" r:id="rId5"/>
  </p:sldIdLst>
  <p:sldSz cx="6858000" cy="9144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10914B-258F-4B64-8760-763DAD26795F}">
          <p14:sldIdLst>
            <p14:sldId id="256"/>
            <p14:sldId id="260"/>
            <p14:sldId id="257"/>
          </p14:sldIdLst>
        </p14:section>
        <p14:section name="Раздел без заголовка" id="{48AFFC37-7B65-45CB-9C97-8F38DD769B5E}">
          <p14:sldIdLst>
            <p14:sldId id="258"/>
          </p14:sldIdLst>
        </p14:section>
      </p14:sectionLst>
    </p:ex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04DC"/>
    <a:srgbClr val="E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88" autoAdjust="0"/>
    <p:restoredTop sz="94286" autoAdjust="0"/>
  </p:normalViewPr>
  <p:slideViewPr>
    <p:cSldViewPr>
      <p:cViewPr>
        <p:scale>
          <a:sx n="100" d="100"/>
          <a:sy n="100" d="100"/>
        </p:scale>
        <p:origin x="-1722" y="187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FC861-85A1-4B2D-A512-10EB28138A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2196789D-56ED-4848-AA64-7A4ABA35B3F1}">
      <dgm:prSet/>
      <dgm:spPr/>
      <dgm:t>
        <a:bodyPr/>
        <a:lstStyle/>
        <a:p>
          <a:pPr rtl="0"/>
          <a:r>
            <a:rPr lang="ru-RU" smtClean="0"/>
            <a:t>3</a:t>
          </a:r>
          <a:endParaRPr lang="ru-RU"/>
        </a:p>
      </dgm:t>
    </dgm:pt>
    <dgm:pt modelId="{80752419-F173-4789-9CE3-FED301730A44}" type="parTrans" cxnId="{BE6712E4-DEB4-4BBA-90CE-D8018524E364}">
      <dgm:prSet/>
      <dgm:spPr/>
      <dgm:t>
        <a:bodyPr/>
        <a:lstStyle/>
        <a:p>
          <a:endParaRPr lang="ru-RU"/>
        </a:p>
      </dgm:t>
    </dgm:pt>
    <dgm:pt modelId="{00556892-A204-402B-8ADC-75C3D85C2329}" type="sibTrans" cxnId="{BE6712E4-DEB4-4BBA-90CE-D8018524E364}">
      <dgm:prSet/>
      <dgm:spPr/>
      <dgm:t>
        <a:bodyPr/>
        <a:lstStyle/>
        <a:p>
          <a:endParaRPr lang="ru-RU"/>
        </a:p>
      </dgm:t>
    </dgm:pt>
    <dgm:pt modelId="{44430C8F-D411-4495-9D5A-86992A5E8810}" type="pres">
      <dgm:prSet presAssocID="{944FC861-85A1-4B2D-A512-10EB28138A4B}" presName="cycle" presStyleCnt="0">
        <dgm:presLayoutVars>
          <dgm:dir/>
          <dgm:resizeHandles val="exact"/>
        </dgm:presLayoutVars>
      </dgm:prSet>
      <dgm:spPr/>
      <dgm:t>
        <a:bodyPr/>
        <a:lstStyle/>
        <a:p>
          <a:endParaRPr lang="ru-RU"/>
        </a:p>
      </dgm:t>
    </dgm:pt>
    <dgm:pt modelId="{0C1FBDC0-0280-4003-AA04-3B2E66A23CDD}" type="pres">
      <dgm:prSet presAssocID="{2196789D-56ED-4848-AA64-7A4ABA35B3F1}" presName="node" presStyleLbl="node1" presStyleIdx="0" presStyleCnt="1" custScaleY="142433" custRadScaleRad="108622" custRadScaleInc="2812">
        <dgm:presLayoutVars>
          <dgm:bulletEnabled val="1"/>
        </dgm:presLayoutVars>
      </dgm:prSet>
      <dgm:spPr/>
      <dgm:t>
        <a:bodyPr/>
        <a:lstStyle/>
        <a:p>
          <a:endParaRPr lang="ru-RU"/>
        </a:p>
      </dgm:t>
    </dgm:pt>
  </dgm:ptLst>
  <dgm:cxnLst>
    <dgm:cxn modelId="{BE6712E4-DEB4-4BBA-90CE-D8018524E364}" srcId="{944FC861-85A1-4B2D-A512-10EB28138A4B}" destId="{2196789D-56ED-4848-AA64-7A4ABA35B3F1}" srcOrd="0" destOrd="0" parTransId="{80752419-F173-4789-9CE3-FED301730A44}" sibTransId="{00556892-A204-402B-8ADC-75C3D85C2329}"/>
    <dgm:cxn modelId="{B74ECAA6-C9CB-4D9B-A2ED-756D68810FCB}" type="presOf" srcId="{2196789D-56ED-4848-AA64-7A4ABA35B3F1}" destId="{0C1FBDC0-0280-4003-AA04-3B2E66A23CDD}" srcOrd="0" destOrd="0" presId="urn:microsoft.com/office/officeart/2005/8/layout/cycle2"/>
    <dgm:cxn modelId="{DE4E156E-C708-4F72-8B18-1331E8E3F014}" type="presOf" srcId="{944FC861-85A1-4B2D-A512-10EB28138A4B}" destId="{44430C8F-D411-4495-9D5A-86992A5E8810}" srcOrd="0" destOrd="0" presId="urn:microsoft.com/office/officeart/2005/8/layout/cycle2"/>
    <dgm:cxn modelId="{4F0D1659-7624-4FAE-B287-ED47552F1B06}" type="presParOf" srcId="{44430C8F-D411-4495-9D5A-86992A5E8810}" destId="{0C1FBDC0-0280-4003-AA04-3B2E66A23CDD}"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FBDC0-0280-4003-AA04-3B2E66A23CDD}">
      <dsp:nvSpPr>
        <dsp:cNvPr id="0" name=""/>
        <dsp:cNvSpPr/>
      </dsp:nvSpPr>
      <dsp:spPr>
        <a:xfrm>
          <a:off x="0" y="0"/>
          <a:ext cx="324128" cy="461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rtl="0">
            <a:lnSpc>
              <a:spcPct val="90000"/>
            </a:lnSpc>
            <a:spcBef>
              <a:spcPct val="0"/>
            </a:spcBef>
            <a:spcAft>
              <a:spcPct val="35000"/>
            </a:spcAft>
          </a:pPr>
          <a:r>
            <a:rPr lang="ru-RU" sz="1900" kern="1200" smtClean="0"/>
            <a:t>3</a:t>
          </a:r>
          <a:endParaRPr lang="ru-RU" sz="1900" kern="1200"/>
        </a:p>
      </dsp:txBody>
      <dsp:txXfrm>
        <a:off x="47467" y="67609"/>
        <a:ext cx="229194" cy="3264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9BE6DA-3B92-43E3-A1B5-D16F00B4848D}" type="datetimeFigureOut">
              <a:rPr lang="ru-RU" smtClean="0"/>
              <a:pPr/>
              <a:t>10.03.2019</a:t>
            </a:fld>
            <a:endParaRPr lang="ru-RU"/>
          </a:p>
        </p:txBody>
      </p:sp>
      <p:sp>
        <p:nvSpPr>
          <p:cNvPr id="4" name="Образ слайда 3"/>
          <p:cNvSpPr>
            <a:spLocks noGrp="1" noRot="1" noChangeAspect="1"/>
          </p:cNvSpPr>
          <p:nvPr>
            <p:ph type="sldImg" idx="2"/>
          </p:nvPr>
        </p:nvSpPr>
        <p:spPr>
          <a:xfrm>
            <a:off x="2030413" y="746125"/>
            <a:ext cx="2797175"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4B7103-5CBA-4587-9D24-D88B296AB7E1}" type="slidenum">
              <a:rPr lang="ru-RU" smtClean="0"/>
              <a:pPr/>
              <a:t>‹#›</a:t>
            </a:fld>
            <a:endParaRPr lang="ru-RU"/>
          </a:p>
        </p:txBody>
      </p:sp>
    </p:spTree>
    <p:extLst>
      <p:ext uri="{BB962C8B-B14F-4D97-AF65-F5344CB8AC3E}">
        <p14:creationId xmlns:p14="http://schemas.microsoft.com/office/powerpoint/2010/main" val="119193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1</a:t>
            </a:fld>
            <a:endParaRPr lang="ru-RU"/>
          </a:p>
        </p:txBody>
      </p:sp>
    </p:spTree>
    <p:extLst>
      <p:ext uri="{BB962C8B-B14F-4D97-AF65-F5344CB8AC3E}">
        <p14:creationId xmlns:p14="http://schemas.microsoft.com/office/powerpoint/2010/main" val="75305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3</a:t>
            </a:fld>
            <a:endParaRPr lang="ru-RU"/>
          </a:p>
        </p:txBody>
      </p:sp>
    </p:spTree>
    <p:extLst>
      <p:ext uri="{BB962C8B-B14F-4D97-AF65-F5344CB8AC3E}">
        <p14:creationId xmlns:p14="http://schemas.microsoft.com/office/powerpoint/2010/main" val="1293613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074420" y="479864"/>
            <a:ext cx="5554980" cy="1962912"/>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Овал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366186"/>
            <a:ext cx="1371600" cy="7802033"/>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57250" y="366188"/>
            <a:ext cx="4171950" cy="780203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10" name="Прямоугольник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6" name="Прямоугольник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10.03.2019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Прямоугольник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076706" y="366184"/>
            <a:ext cx="5623560" cy="1524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076706" y="1930400"/>
            <a:ext cx="5623560" cy="64008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02FC766-7B01-4D1A-8366-CEB4CE4C3223}" type="datetimeFigureOut">
              <a:rPr lang="ru-RU" smtClean="0"/>
              <a:pPr/>
              <a:t>10.03.2019</a:t>
            </a:fld>
            <a:endParaRPr lang="ru-RU"/>
          </a:p>
        </p:txBody>
      </p:sp>
      <p:sp>
        <p:nvSpPr>
          <p:cNvPr id="10" name="Нижний колонтитул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8EF09B-D7F3-497B-B3C4-B62ABBCE6856}" type="slidenum">
              <a:rPr lang="ru-RU" smtClean="0"/>
              <a:pPr/>
              <a:t>‹#›</a:t>
            </a:fld>
            <a:endParaRPr lang="ru-RU"/>
          </a:p>
        </p:txBody>
      </p:sp>
      <p:sp>
        <p:nvSpPr>
          <p:cNvPr id="15" name="Прямоугольник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go.mail.ru/redir?via_page=1&amp;type=sr&amp;redir=eJzLKCkpKLbS10-tKChKLS7WTc7IzEvUKyrVTyqt1K8qq0ytSslPzsjO1GdgMDQ1NTQ3NjA3NWf46r3eyMUiWoF17wzN5Fus1gB1MRf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wmf"/><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diagramColors" Target="../diagrams/colors1.xml"/><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hyperlink" Target="http://mon.tatarstan.ru/tat/index.htm/news/1365480.htm" TargetMode="External"/><Relationship Id="rId5" Type="http://schemas.openxmlformats.org/officeDocument/2006/relationships/diagramLayout" Target="../diagrams/layout1.xml"/><Relationship Id="rId15" Type="http://schemas.openxmlformats.org/officeDocument/2006/relationships/image" Target="../media/image17.png"/><Relationship Id="rId10" Type="http://schemas.openxmlformats.org/officeDocument/2006/relationships/hyperlink" Target="https://e.mail.ru/attachment/15492635440000000294/0;1" TargetMode="External"/><Relationship Id="rId4" Type="http://schemas.openxmlformats.org/officeDocument/2006/relationships/diagramData" Target="../diagrams/data1.xml"/><Relationship Id="rId9" Type="http://schemas.openxmlformats.org/officeDocument/2006/relationships/image" Target="../media/image13.jpe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hyperlink" Target="https://e.mail.ru/attachment/15492911950000000550/0;1"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6" descr="C:\Users\ПК\Downloads\Holidays_Victory_Day_9_May_Vector_Graphics_Star_521804_300x2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357" y="7291674"/>
            <a:ext cx="1334864" cy="18523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858" y="3936122"/>
            <a:ext cx="5948866" cy="18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ПК\Downloads\Holidays_Victory_Day_9_May_Vector_Graphics_Star_521804_300x20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677" y="924225"/>
            <a:ext cx="3275493" cy="83946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ПК\Downloads\11510170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087" y="1131500"/>
            <a:ext cx="2571913" cy="55094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259632" y="2204590"/>
            <a:ext cx="1512168" cy="637023"/>
          </a:xfrm>
        </p:spPr>
        <p:txBody>
          <a:bodyPr>
            <a:normAutofit fontScale="90000"/>
          </a:bodyPr>
          <a:lstStyle/>
          <a:p>
            <a:r>
              <a:rPr lang="ru-RU" dirty="0" smtClean="0"/>
              <a:t> </a:t>
            </a:r>
            <a:endParaRPr lang="ru-RU" dirty="0"/>
          </a:p>
        </p:txBody>
      </p:sp>
      <p:sp>
        <p:nvSpPr>
          <p:cNvPr id="3" name="Подзаголовок 2"/>
          <p:cNvSpPr>
            <a:spLocks noGrp="1"/>
          </p:cNvSpPr>
          <p:nvPr>
            <p:ph type="subTitle" idx="1"/>
          </p:nvPr>
        </p:nvSpPr>
        <p:spPr>
          <a:xfrm>
            <a:off x="2420888" y="1984386"/>
            <a:ext cx="2564904" cy="1368152"/>
          </a:xfrm>
        </p:spPr>
        <p:txBody>
          <a:bodyPr>
            <a:normAutofit/>
          </a:bodyPr>
          <a:lstStyle/>
          <a:p>
            <a:pPr algn="ctr"/>
            <a:r>
              <a:rPr lang="ru-RU"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endParaRPr lang="ru-RU"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1" name="Прямоугольник 10"/>
          <p:cNvSpPr/>
          <p:nvPr/>
        </p:nvSpPr>
        <p:spPr>
          <a:xfrm>
            <a:off x="764703" y="1763688"/>
            <a:ext cx="2232248" cy="400110"/>
          </a:xfrm>
          <a:prstGeom prst="rect">
            <a:avLst/>
          </a:prstGeom>
          <a:noFill/>
        </p:spPr>
        <p:txBody>
          <a:bodyPr wrap="square" lIns="91440" tIns="45720" rIns="91440" bIns="45720">
            <a:spAutoFit/>
          </a:bodyPr>
          <a:lstStyle/>
          <a:p>
            <a:pPr algn="ctr"/>
            <a:r>
              <a:rPr lang="ru-RU" sz="2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p>
        </p:txBody>
      </p:sp>
      <p:sp>
        <p:nvSpPr>
          <p:cNvPr id="12" name="Прямоугольник 11"/>
          <p:cNvSpPr/>
          <p:nvPr/>
        </p:nvSpPr>
        <p:spPr>
          <a:xfrm>
            <a:off x="67272" y="-3175"/>
            <a:ext cx="6309321" cy="646331"/>
          </a:xfrm>
          <a:prstGeom prst="rect">
            <a:avLst/>
          </a:prstGeom>
          <a:noFill/>
        </p:spPr>
        <p:txBody>
          <a:bodyPr wrap="square" lIns="91440" tIns="45720" rIns="91440" bIns="45720">
            <a:spAutoFit/>
          </a:bodyPr>
          <a:lstStyle/>
          <a:p>
            <a:pPr algn="ctr"/>
            <a:r>
              <a:rPr lang="ru-RU"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Школьный Калейдоскоп</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145" name="Rectangle 1"/>
          <p:cNvSpPr>
            <a:spLocks noChangeArrowheads="1"/>
          </p:cNvSpPr>
          <p:nvPr/>
        </p:nvSpPr>
        <p:spPr bwMode="auto">
          <a:xfrm>
            <a:off x="2060848" y="5099281"/>
            <a:ext cx="3024336" cy="8156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5431535" y="8"/>
            <a:ext cx="1426469" cy="938719"/>
          </a:xfrm>
          <a:prstGeom prst="rect">
            <a:avLst/>
          </a:prstGeom>
        </p:spPr>
        <p:txBody>
          <a:bodyPr wrap="square">
            <a:spAutoFit/>
          </a:bodyPr>
          <a:lstStyle/>
          <a:p>
            <a:pPr algn="ctr"/>
            <a:r>
              <a:rPr lang="ru-RU" sz="1100" dirty="0" smtClean="0"/>
              <a:t>Ежемесячное издание     </a:t>
            </a:r>
          </a:p>
          <a:p>
            <a:pPr algn="ctr"/>
            <a:r>
              <a:rPr lang="ru-RU" sz="1100" dirty="0"/>
              <a:t> </a:t>
            </a:r>
            <a:r>
              <a:rPr lang="ru-RU" sz="1100" dirty="0" smtClean="0"/>
              <a:t>февраль  2019</a:t>
            </a:r>
          </a:p>
          <a:p>
            <a:pPr algn="ctr"/>
            <a:r>
              <a:rPr lang="ru-RU" sz="1100" dirty="0" smtClean="0"/>
              <a:t>МБОУ «СОШ №24»                     №</a:t>
            </a:r>
            <a:r>
              <a:rPr lang="ru-RU" sz="1100" dirty="0"/>
              <a:t>6</a:t>
            </a:r>
          </a:p>
        </p:txBody>
      </p:sp>
      <p:sp>
        <p:nvSpPr>
          <p:cNvPr id="26" name="TextBox 25"/>
          <p:cNvSpPr txBox="1"/>
          <p:nvPr/>
        </p:nvSpPr>
        <p:spPr>
          <a:xfrm>
            <a:off x="6569138" y="8731309"/>
            <a:ext cx="288862" cy="369332"/>
          </a:xfrm>
          <a:prstGeom prst="rect">
            <a:avLst/>
          </a:prstGeom>
          <a:noFill/>
        </p:spPr>
        <p:txBody>
          <a:bodyPr wrap="none" rtlCol="0">
            <a:spAutoFit/>
          </a:bodyPr>
          <a:lstStyle/>
          <a:p>
            <a:r>
              <a:rPr lang="ru-RU" dirty="0" smtClean="0">
                <a:solidFill>
                  <a:srgbClr val="FF0000"/>
                </a:solidFill>
              </a:rPr>
              <a:t>1</a:t>
            </a:r>
            <a:endParaRPr lang="ru-RU" dirty="0">
              <a:solidFill>
                <a:srgbClr val="FF0000"/>
              </a:solidFill>
            </a:endParaRPr>
          </a:p>
        </p:txBody>
      </p:sp>
      <p:sp>
        <p:nvSpPr>
          <p:cNvPr id="7" name="TextBox 6"/>
          <p:cNvSpPr txBox="1"/>
          <p:nvPr/>
        </p:nvSpPr>
        <p:spPr>
          <a:xfrm>
            <a:off x="9045624" y="785727"/>
            <a:ext cx="216024" cy="276999"/>
          </a:xfrm>
          <a:prstGeom prst="rect">
            <a:avLst/>
          </a:prstGeom>
          <a:noFill/>
        </p:spPr>
        <p:txBody>
          <a:bodyPr wrap="square" rtlCol="0">
            <a:spAutoFit/>
          </a:bodyPr>
          <a:lstStyle/>
          <a:p>
            <a:pPr algn="just"/>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804421" y="1543946"/>
            <a:ext cx="2141191" cy="276999"/>
          </a:xfrm>
          <a:prstGeom prst="rect">
            <a:avLst/>
          </a:prstGeom>
          <a:noFill/>
        </p:spPr>
        <p:txBody>
          <a:bodyPr wrap="square" rtlCol="0">
            <a:spAutoFit/>
          </a:bodyPr>
          <a:lstStyle/>
          <a:p>
            <a:r>
              <a:rPr lang="ru-RU" sz="1200" dirty="0"/>
              <a:t> </a:t>
            </a:r>
          </a:p>
        </p:txBody>
      </p:sp>
      <p:sp>
        <p:nvSpPr>
          <p:cNvPr id="6" name="Прямоугольник 5"/>
          <p:cNvSpPr/>
          <p:nvPr/>
        </p:nvSpPr>
        <p:spPr>
          <a:xfrm>
            <a:off x="804421" y="1077702"/>
            <a:ext cx="3704699" cy="307777"/>
          </a:xfrm>
          <a:prstGeom prst="rect">
            <a:avLst/>
          </a:prstGeom>
        </p:spPr>
        <p:txBody>
          <a:bodyPr wrap="square">
            <a:spAutoFit/>
          </a:bodyPr>
          <a:lstStyle/>
          <a:p>
            <a:r>
              <a:rPr lang="ru-RU" sz="1400" dirty="0" smtClean="0"/>
              <a:t>          </a:t>
            </a:r>
            <a:endParaRPr lang="ru-RU" sz="1400" b="1" i="1" dirty="0"/>
          </a:p>
        </p:txBody>
      </p:sp>
      <p:sp>
        <p:nvSpPr>
          <p:cNvPr id="10" name="AutoShape 2" descr="https://dreem-pics.com/uploads/posts/2017-10/1507982553_117386380_____el1__9_.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4" descr="https://dreem-pics.com/uploads/posts/2017-10/1507982553_117386380_____el1__9_.pn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714153" y="785727"/>
            <a:ext cx="6143847" cy="523220"/>
          </a:xfrm>
          <a:prstGeom prst="rect">
            <a:avLst/>
          </a:prstGeom>
        </p:spPr>
        <p:txBody>
          <a:bodyPr wrap="square">
            <a:spAutoFit/>
          </a:bodyPr>
          <a:lstStyle/>
          <a:p>
            <a:pPr algn="ctr"/>
            <a:r>
              <a:rPr lang="ru-RU" sz="1400" b="1" dirty="0" smtClean="0">
                <a:solidFill>
                  <a:srgbClr val="FF0000"/>
                </a:solidFill>
              </a:rPr>
              <a:t> </a:t>
            </a:r>
            <a:endParaRPr lang="ru-RU" sz="1400" b="1" dirty="0">
              <a:solidFill>
                <a:srgbClr val="FF0000"/>
              </a:solidFill>
            </a:endParaRPr>
          </a:p>
          <a:p>
            <a:pPr algn="ctr"/>
            <a:endParaRPr lang="ru-RU" sz="1400" b="1" dirty="0" smtClean="0">
              <a:solidFill>
                <a:srgbClr val="FF0000"/>
              </a:solidFill>
            </a:endParaRPr>
          </a:p>
        </p:txBody>
      </p:sp>
      <p:sp>
        <p:nvSpPr>
          <p:cNvPr id="4" name="AutoShape 2" descr="http://itd0.mycdn.me/image?id=862831533603&amp;t=20&amp;plc=WEB&amp;tkn=*rl2cy6vaMJlC8zsNomwmEZ0fer8"/>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AutoShape 5" descr="http://wonderhostels.ru/img/blog/blokada1.jpg"/>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12" descr="https://openclipart.org/image/800px/svg_to_png/263144/Prismatic-Fireworks-6-No-Background.png"/>
          <p:cNvSpPr>
            <a:spLocks noChangeAspect="1" noChangeArrowheads="1"/>
          </p:cNvSpPr>
          <p:nvPr/>
        </p:nvSpPr>
        <p:spPr bwMode="auto">
          <a:xfrm>
            <a:off x="673100" y="4730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TextBox 17"/>
          <p:cNvSpPr txBox="1"/>
          <p:nvPr/>
        </p:nvSpPr>
        <p:spPr>
          <a:xfrm>
            <a:off x="741319" y="492926"/>
            <a:ext cx="5032152" cy="738664"/>
          </a:xfrm>
          <a:prstGeom prst="rect">
            <a:avLst/>
          </a:prstGeom>
          <a:noFill/>
        </p:spPr>
        <p:txBody>
          <a:bodyPr wrap="square" rtlCol="0">
            <a:spAutoFit/>
          </a:bodyPr>
          <a:lstStyle/>
          <a:p>
            <a:r>
              <a:rPr lang="ru-RU" sz="1400" dirty="0"/>
              <a:t>Добро потеряешь — немного потеряешь, честь потеряешь — много потеряешь, мужество потеряешь — все потеряешь. </a:t>
            </a:r>
          </a:p>
          <a:p>
            <a:pPr algn="r"/>
            <a:r>
              <a:rPr lang="ru-RU" sz="1400" dirty="0"/>
              <a:t>И. Гёте</a:t>
            </a:r>
          </a:p>
        </p:txBody>
      </p:sp>
      <p:sp>
        <p:nvSpPr>
          <p:cNvPr id="19" name="TextBox 18"/>
          <p:cNvSpPr txBox="1"/>
          <p:nvPr/>
        </p:nvSpPr>
        <p:spPr>
          <a:xfrm>
            <a:off x="804421" y="1647648"/>
            <a:ext cx="3672408" cy="2492990"/>
          </a:xfrm>
          <a:prstGeom prst="rect">
            <a:avLst/>
          </a:prstGeom>
          <a:noFill/>
        </p:spPr>
        <p:txBody>
          <a:bodyPr wrap="square" rtlCol="0">
            <a:spAutoFit/>
          </a:bodyPr>
          <a:lstStyle/>
          <a:p>
            <a:r>
              <a:rPr lang="ru-RU" sz="1200" dirty="0"/>
              <a:t>День мужества, побед, день силы и твердости, День 23 февраля! Именно </a:t>
            </a:r>
            <a:r>
              <a:rPr lang="ru-RU" sz="1200" dirty="0" smtClean="0"/>
              <a:t>в этот день </a:t>
            </a:r>
            <a:r>
              <a:rPr lang="ru-RU" sz="1200" dirty="0"/>
              <a:t>наши мужчины купаются в лучах любви, внимания и заботы! От всей души </a:t>
            </a:r>
            <a:r>
              <a:rPr lang="ru-RU" sz="1200" dirty="0" smtClean="0"/>
              <a:t>поздравляем </a:t>
            </a:r>
            <a:r>
              <a:rPr lang="ru-RU" sz="1200" dirty="0"/>
              <a:t>сильную половину человечества с Днем защитника Отечества. Это праздник мужества, отваги, самоотверженности.</a:t>
            </a:r>
            <a:br>
              <a:rPr lang="ru-RU" sz="1200" dirty="0"/>
            </a:br>
            <a:r>
              <a:rPr lang="ru-RU" sz="1200" dirty="0"/>
              <a:t>Сегодня мы чествуем тех, кто героически защищал и защищает наши родные рубежи, кто хранит верность воинскому долгу. Благодаря вам мы чувствуем уверенность, спокойствие, величие нашей страны.</a:t>
            </a:r>
            <a:br>
              <a:rPr lang="ru-RU" sz="1200" dirty="0"/>
            </a:br>
            <a:r>
              <a:rPr lang="ru-RU" sz="1200" dirty="0"/>
              <a:t>Здоровья всем, успехов, счастья, мира, </a:t>
            </a:r>
            <a:r>
              <a:rPr lang="ru-RU" sz="1200" dirty="0" smtClean="0"/>
              <a:t>любви!</a:t>
            </a:r>
            <a:r>
              <a:rPr lang="ru-RU" sz="1200" dirty="0"/>
              <a:t/>
            </a:r>
            <a:br>
              <a:rPr lang="ru-RU" sz="1200" dirty="0"/>
            </a:br>
            <a:endParaRPr lang="ru-RU" sz="1200" dirty="0"/>
          </a:p>
        </p:txBody>
      </p:sp>
      <p:sp>
        <p:nvSpPr>
          <p:cNvPr id="20" name="AutoShape 2" descr="https://express-china.ru/upload/iblock/dda/stars.jpeg">
            <a:hlinkClick r:id="rId7"/>
          </p:cNvPr>
          <p:cNvSpPr>
            <a:spLocks noChangeAspect="1" noChangeArrowheads="1"/>
          </p:cNvSpPr>
          <p:nvPr/>
        </p:nvSpPr>
        <p:spPr bwMode="auto">
          <a:xfrm>
            <a:off x="3476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Прямоугольник 7"/>
          <p:cNvSpPr/>
          <p:nvPr/>
        </p:nvSpPr>
        <p:spPr>
          <a:xfrm>
            <a:off x="4288362" y="1644168"/>
            <a:ext cx="3002493" cy="2492990"/>
          </a:xfrm>
          <a:prstGeom prst="rect">
            <a:avLst/>
          </a:prstGeom>
        </p:spPr>
        <p:txBody>
          <a:bodyPr wrap="square">
            <a:spAutoFit/>
          </a:bodyPr>
          <a:lstStyle/>
          <a:p>
            <a:r>
              <a:rPr lang="ru-RU" sz="1200" dirty="0">
                <a:solidFill>
                  <a:srgbClr val="FF0000"/>
                </a:solidFill>
              </a:rPr>
              <a:t>День защитника Отечества —</a:t>
            </a:r>
            <a:br>
              <a:rPr lang="ru-RU" sz="1200" dirty="0">
                <a:solidFill>
                  <a:srgbClr val="FF0000"/>
                </a:solidFill>
              </a:rPr>
            </a:br>
            <a:r>
              <a:rPr lang="ru-RU" sz="1200" dirty="0">
                <a:solidFill>
                  <a:srgbClr val="FF0000"/>
                </a:solidFill>
              </a:rPr>
              <a:t>Не просто день календаря.</a:t>
            </a:r>
            <a:br>
              <a:rPr lang="ru-RU" sz="1200" dirty="0">
                <a:solidFill>
                  <a:srgbClr val="FF0000"/>
                </a:solidFill>
              </a:rPr>
            </a:br>
            <a:r>
              <a:rPr lang="ru-RU" sz="1200" dirty="0">
                <a:solidFill>
                  <a:srgbClr val="FF0000"/>
                </a:solidFill>
              </a:rPr>
              <a:t>День доблестных людей, и чести,</a:t>
            </a:r>
            <a:br>
              <a:rPr lang="ru-RU" sz="1200" dirty="0">
                <a:solidFill>
                  <a:srgbClr val="FF0000"/>
                </a:solidFill>
              </a:rPr>
            </a:br>
            <a:r>
              <a:rPr lang="ru-RU" sz="1200" dirty="0">
                <a:solidFill>
                  <a:srgbClr val="FF0000"/>
                </a:solidFill>
              </a:rPr>
              <a:t>И жизней, отданных не зря</a:t>
            </a:r>
            <a:r>
              <a:rPr lang="ru-RU" sz="1200" dirty="0" smtClean="0">
                <a:solidFill>
                  <a:srgbClr val="FF0000"/>
                </a:solidFill>
              </a:rPr>
              <a:t>!</a:t>
            </a:r>
            <a:r>
              <a:rPr lang="ru-RU" sz="1200" dirty="0">
                <a:solidFill>
                  <a:srgbClr val="FF0000"/>
                </a:solidFill>
              </a:rPr>
              <a:t/>
            </a:r>
            <a:br>
              <a:rPr lang="ru-RU" sz="1200" dirty="0">
                <a:solidFill>
                  <a:srgbClr val="FF0000"/>
                </a:solidFill>
              </a:rPr>
            </a:br>
            <a:r>
              <a:rPr lang="ru-RU" sz="1200" dirty="0">
                <a:solidFill>
                  <a:srgbClr val="FF0000"/>
                </a:solidFill>
              </a:rPr>
              <a:t>Мужчин сегодня поздравляем,</a:t>
            </a:r>
            <a:br>
              <a:rPr lang="ru-RU" sz="1200" dirty="0">
                <a:solidFill>
                  <a:srgbClr val="FF0000"/>
                </a:solidFill>
              </a:rPr>
            </a:br>
            <a:r>
              <a:rPr lang="ru-RU" sz="1200" dirty="0">
                <a:solidFill>
                  <a:srgbClr val="FF0000"/>
                </a:solidFill>
              </a:rPr>
              <a:t>Желаем счастья и побед,</a:t>
            </a:r>
            <a:br>
              <a:rPr lang="ru-RU" sz="1200" dirty="0">
                <a:solidFill>
                  <a:srgbClr val="FF0000"/>
                </a:solidFill>
              </a:rPr>
            </a:br>
            <a:r>
              <a:rPr lang="ru-RU" sz="1200" dirty="0">
                <a:solidFill>
                  <a:srgbClr val="FF0000"/>
                </a:solidFill>
              </a:rPr>
              <a:t>И мира в жизни, и удачи,</a:t>
            </a:r>
            <a:br>
              <a:rPr lang="ru-RU" sz="1200" dirty="0">
                <a:solidFill>
                  <a:srgbClr val="FF0000"/>
                </a:solidFill>
              </a:rPr>
            </a:br>
            <a:r>
              <a:rPr lang="ru-RU" sz="1200" dirty="0">
                <a:solidFill>
                  <a:srgbClr val="FF0000"/>
                </a:solidFill>
              </a:rPr>
              <a:t>Не знать ни горестей, ни бед</a:t>
            </a:r>
            <a:r>
              <a:rPr lang="ru-RU" sz="1200" dirty="0" smtClean="0">
                <a:solidFill>
                  <a:srgbClr val="FF0000"/>
                </a:solidFill>
              </a:rPr>
              <a:t>!</a:t>
            </a:r>
            <a:r>
              <a:rPr lang="ru-RU" sz="1200" dirty="0">
                <a:solidFill>
                  <a:srgbClr val="FF0000"/>
                </a:solidFill>
              </a:rPr>
              <a:t/>
            </a:r>
            <a:br>
              <a:rPr lang="ru-RU" sz="1200" dirty="0">
                <a:solidFill>
                  <a:srgbClr val="FF0000"/>
                </a:solidFill>
              </a:rPr>
            </a:br>
            <a:r>
              <a:rPr lang="ru-RU" sz="1200" dirty="0">
                <a:solidFill>
                  <a:srgbClr val="FF0000"/>
                </a:solidFill>
              </a:rPr>
              <a:t>Сопровождает пусть везение,</a:t>
            </a:r>
            <a:br>
              <a:rPr lang="ru-RU" sz="1200" dirty="0">
                <a:solidFill>
                  <a:srgbClr val="FF0000"/>
                </a:solidFill>
              </a:rPr>
            </a:br>
            <a:r>
              <a:rPr lang="ru-RU" sz="1200" dirty="0">
                <a:solidFill>
                  <a:srgbClr val="FF0000"/>
                </a:solidFill>
              </a:rPr>
              <a:t>И рядом будут пусть друзья.</a:t>
            </a:r>
            <a:br>
              <a:rPr lang="ru-RU" sz="1200" dirty="0">
                <a:solidFill>
                  <a:srgbClr val="FF0000"/>
                </a:solidFill>
              </a:rPr>
            </a:br>
            <a:r>
              <a:rPr lang="ru-RU" sz="1200" dirty="0">
                <a:solidFill>
                  <a:srgbClr val="FF0000"/>
                </a:solidFill>
              </a:rPr>
              <a:t>И пусть спокойным будет праздник —</a:t>
            </a:r>
            <a:br>
              <a:rPr lang="ru-RU" sz="1200" dirty="0">
                <a:solidFill>
                  <a:srgbClr val="FF0000"/>
                </a:solidFill>
              </a:rPr>
            </a:br>
            <a:r>
              <a:rPr lang="ru-RU" sz="1200" dirty="0">
                <a:solidFill>
                  <a:srgbClr val="FF0000"/>
                </a:solidFill>
              </a:rPr>
              <a:t>День 23 Февраля!</a:t>
            </a:r>
            <a:br>
              <a:rPr lang="ru-RU" sz="1200" dirty="0">
                <a:solidFill>
                  <a:srgbClr val="FF0000"/>
                </a:solidFill>
              </a:rPr>
            </a:br>
            <a:endParaRPr lang="ru-RU" sz="1200" dirty="0">
              <a:solidFill>
                <a:srgbClr val="FF0000"/>
              </a:solidFill>
            </a:endParaRPr>
          </a:p>
        </p:txBody>
      </p:sp>
      <p:sp>
        <p:nvSpPr>
          <p:cNvPr id="9" name="TextBox 8"/>
          <p:cNvSpPr txBox="1"/>
          <p:nvPr/>
        </p:nvSpPr>
        <p:spPr>
          <a:xfrm>
            <a:off x="741319" y="4029243"/>
            <a:ext cx="6153894" cy="3262432"/>
          </a:xfrm>
          <a:prstGeom prst="rect">
            <a:avLst/>
          </a:prstGeom>
          <a:noFill/>
        </p:spPr>
        <p:txBody>
          <a:bodyPr wrap="square" rtlCol="0">
            <a:spAutoFit/>
          </a:bodyPr>
          <a:lstStyle/>
          <a:p>
            <a:pPr algn="ctr"/>
            <a:r>
              <a:rPr lang="ru-RU" sz="1400" b="1" dirty="0"/>
              <a:t>Никто не забыт, ничто не забыто</a:t>
            </a:r>
            <a:r>
              <a:rPr lang="ru-RU" sz="1200" dirty="0"/>
              <a:t>.</a:t>
            </a:r>
          </a:p>
          <a:p>
            <a:pPr algn="just"/>
            <a:r>
              <a:rPr lang="ru-RU" sz="1200" dirty="0"/>
              <a:t>       Нет в нашей стране праздника значимей, чем день Великой Победы.</a:t>
            </a:r>
          </a:p>
          <a:p>
            <a:pPr algn="just"/>
            <a:r>
              <a:rPr lang="ru-RU" sz="1200" dirty="0"/>
              <a:t> С каждым годом  отдаляется от  нас  исторический день -  9 мая 1945-го года. Но чем дальше мы от этого дня, тем сильнее обостряется наша историческая память.    В  рамках предметной недели русского языка и литературы был проведен  </a:t>
            </a:r>
            <a:r>
              <a:rPr lang="ru-RU" sz="1200" b="1" dirty="0"/>
              <a:t>школьный этап муниципального конкурса сочинений  среди 8-х классов.</a:t>
            </a:r>
            <a:r>
              <a:rPr lang="ru-RU" sz="1200" dirty="0"/>
              <a:t> Победителями  стали  Абалакова  Анна   (8 а класс), </a:t>
            </a:r>
            <a:r>
              <a:rPr lang="ru-RU" sz="1200" dirty="0" err="1"/>
              <a:t>Курмашева</a:t>
            </a:r>
            <a:r>
              <a:rPr lang="ru-RU" sz="1200" dirty="0"/>
              <a:t>  </a:t>
            </a:r>
            <a:r>
              <a:rPr lang="ru-RU" sz="1200" dirty="0" err="1"/>
              <a:t>Аделина</a:t>
            </a:r>
            <a:r>
              <a:rPr lang="ru-RU" sz="1200" dirty="0"/>
              <a:t> (8 б класс). </a:t>
            </a:r>
          </a:p>
          <a:p>
            <a:pPr algn="just"/>
            <a:r>
              <a:rPr lang="ru-RU" sz="1200" dirty="0"/>
              <a:t>        …Я горжусь своим прадедом и всем советским народом, который изгнал германские войска с территории нашей страны, выполняя долг перед Родиной. Мой прадед после войны трудился в колхозе, чтобы поднять сельское хозяйство в стране. Он вырастил шестерых детей, которые впоследствии стали достойными людьми. Мы не должны забывать о героях войны, ведь именно они подарили нам жизнь, рискуя собственной. Наше поколение должно сохранить мир на земле, ведь он достался нам такой  дорогой ценой… Потери советских Вооруженных сил составили около 27 миллионов человек.  Общие же потери СССР составили 40–41 миллион человек.  Мы и наши потомки обязаны направить все свои силы для того, чтобы жить под мирным небом, во имя всех тех, кто это небо нам подарил.</a:t>
            </a:r>
          </a:p>
        </p:txBody>
      </p:sp>
      <p:sp>
        <p:nvSpPr>
          <p:cNvPr id="21" name="TextBox 20"/>
          <p:cNvSpPr txBox="1"/>
          <p:nvPr/>
        </p:nvSpPr>
        <p:spPr>
          <a:xfrm>
            <a:off x="1898321" y="7357328"/>
            <a:ext cx="4896544" cy="1938992"/>
          </a:xfrm>
          <a:prstGeom prst="rect">
            <a:avLst/>
          </a:prstGeom>
          <a:noFill/>
        </p:spPr>
        <p:txBody>
          <a:bodyPr wrap="square" rtlCol="0">
            <a:spAutoFit/>
          </a:bodyPr>
          <a:lstStyle/>
          <a:p>
            <a:r>
              <a:rPr lang="ru-RU" sz="1200" dirty="0" smtClean="0"/>
              <a:t> </a:t>
            </a:r>
            <a:r>
              <a:rPr lang="ru-RU" sz="1200" b="1" dirty="0"/>
              <a:t>От героев былых времен не осталось порой имен, —</a:t>
            </a:r>
            <a:br>
              <a:rPr lang="ru-RU" sz="1200" b="1" dirty="0"/>
            </a:br>
            <a:r>
              <a:rPr lang="ru-RU" sz="1200" b="1" dirty="0"/>
              <a:t>Те, кто приняли смертный бой, стали просто землей и травой.</a:t>
            </a:r>
            <a:br>
              <a:rPr lang="ru-RU" sz="1200" b="1" dirty="0"/>
            </a:br>
            <a:r>
              <a:rPr lang="ru-RU" sz="1200" b="1" dirty="0"/>
              <a:t>Только грозная доблесть их поселилась в сердцах живых.</a:t>
            </a:r>
            <a:br>
              <a:rPr lang="ru-RU" sz="1200" b="1" dirty="0"/>
            </a:br>
            <a:r>
              <a:rPr lang="ru-RU" sz="1200" b="1" dirty="0"/>
              <a:t>Этот вечный огонь, нам </a:t>
            </a:r>
            <a:r>
              <a:rPr lang="ru-RU" sz="1200" b="1" dirty="0" smtClean="0"/>
              <a:t>завещанный </a:t>
            </a:r>
            <a:r>
              <a:rPr lang="ru-RU" sz="1200" b="1" dirty="0"/>
              <a:t>одним, мы в груди храним</a:t>
            </a:r>
            <a:r>
              <a:rPr lang="ru-RU" sz="1200" b="1" dirty="0" smtClean="0"/>
              <a:t>.</a:t>
            </a:r>
            <a:endParaRPr lang="ru-RU" sz="1200" b="1" dirty="0"/>
          </a:p>
          <a:p>
            <a:r>
              <a:rPr lang="ru-RU" sz="1200" b="1" dirty="0" smtClean="0"/>
              <a:t>….Нет </a:t>
            </a:r>
            <a:r>
              <a:rPr lang="ru-RU" sz="1200" b="1" dirty="0"/>
              <a:t>в России семьи такой, где б не памятен был свой герой.</a:t>
            </a:r>
            <a:br>
              <a:rPr lang="ru-RU" sz="1200" b="1" dirty="0"/>
            </a:br>
            <a:r>
              <a:rPr lang="ru-RU" sz="1200" b="1" dirty="0"/>
              <a:t>И глаза молодых солдат с фотографий увядших глядят.</a:t>
            </a:r>
            <a:br>
              <a:rPr lang="ru-RU" sz="1200" b="1" dirty="0"/>
            </a:br>
            <a:r>
              <a:rPr lang="ru-RU" sz="1200" b="1" dirty="0"/>
              <a:t>Этот взгляд, словно Высший Суд для ребят, что сейчас растут.</a:t>
            </a:r>
            <a:br>
              <a:rPr lang="ru-RU" sz="1200" b="1" dirty="0"/>
            </a:br>
            <a:r>
              <a:rPr lang="ru-RU" sz="1200" b="1" dirty="0"/>
              <a:t>И мальчишкам нельзя ни солгать, ни обмануть, ни с пути </a:t>
            </a:r>
            <a:r>
              <a:rPr lang="ru-RU" sz="1200" b="1" dirty="0" smtClean="0"/>
              <a:t>свернуть.   </a:t>
            </a:r>
          </a:p>
          <a:p>
            <a:r>
              <a:rPr lang="ru-RU" sz="1200" b="1" dirty="0"/>
              <a:t> </a:t>
            </a:r>
            <a:r>
              <a:rPr lang="ru-RU" sz="1200" b="1" dirty="0" smtClean="0"/>
              <a:t>                                                                                              </a:t>
            </a:r>
            <a:r>
              <a:rPr lang="ru-RU" sz="1200" i="1" dirty="0" err="1"/>
              <a:t>Е.Аграович</a:t>
            </a:r>
            <a:endParaRPr lang="ru-RU" sz="1200" b="1" dirty="0"/>
          </a:p>
          <a:p>
            <a:r>
              <a:rPr lang="ru-RU" sz="1200" b="1" dirty="0" smtClean="0"/>
              <a:t>   </a:t>
            </a:r>
            <a:r>
              <a:rPr lang="ru-RU" sz="1200" i="1" dirty="0" smtClean="0"/>
              <a:t>     </a:t>
            </a:r>
            <a:endParaRPr lang="ru-RU" sz="12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08720" y="4164121"/>
            <a:ext cx="2448272" cy="600164"/>
          </a:xfrm>
          <a:prstGeom prst="rect">
            <a:avLst/>
          </a:prstGeom>
          <a:noFill/>
        </p:spPr>
        <p:txBody>
          <a:bodyPr wrap="square" rtlCol="0">
            <a:spAutoFit/>
          </a:bodyPr>
          <a:lstStyle/>
          <a:p>
            <a:pPr algn="ctr"/>
            <a:endParaRPr lang="ru-RU" sz="1100" b="1" dirty="0" smtClean="0"/>
          </a:p>
          <a:p>
            <a:pPr algn="ctr"/>
            <a:endParaRPr lang="ru-RU" sz="1100" b="1" dirty="0"/>
          </a:p>
          <a:p>
            <a:pPr algn="ctr"/>
            <a:r>
              <a:rPr lang="ru-RU" sz="1100" dirty="0" smtClean="0"/>
              <a:t>.</a:t>
            </a:r>
            <a:endParaRPr lang="ru-RU" sz="1100" dirty="0"/>
          </a:p>
        </p:txBody>
      </p:sp>
      <p:sp>
        <p:nvSpPr>
          <p:cNvPr id="7" name="TextBox 6"/>
          <p:cNvSpPr txBox="1"/>
          <p:nvPr/>
        </p:nvSpPr>
        <p:spPr>
          <a:xfrm>
            <a:off x="692697" y="-18863"/>
            <a:ext cx="6165304" cy="276999"/>
          </a:xfrm>
          <a:prstGeom prst="rect">
            <a:avLst/>
          </a:prstGeom>
          <a:noFill/>
        </p:spPr>
        <p:txBody>
          <a:bodyPr wrap="square" rtlCol="0">
            <a:spAutoFit/>
          </a:bodyPr>
          <a:lstStyle/>
          <a:p>
            <a:pPr algn="ctr"/>
            <a:r>
              <a:rPr lang="ru-RU" sz="1200" b="1" dirty="0"/>
              <a:t> </a:t>
            </a:r>
            <a:endParaRPr lang="ru-RU" sz="1200" dirty="0">
              <a:latin typeface="Times New Roman" pitchFamily="18" charset="0"/>
              <a:cs typeface="Times New Roman" pitchFamily="18" charset="0"/>
            </a:endParaRPr>
          </a:p>
        </p:txBody>
      </p:sp>
      <p:sp>
        <p:nvSpPr>
          <p:cNvPr id="3" name="TextBox 2"/>
          <p:cNvSpPr txBox="1"/>
          <p:nvPr/>
        </p:nvSpPr>
        <p:spPr>
          <a:xfrm>
            <a:off x="764704" y="37513"/>
            <a:ext cx="4392488" cy="276999"/>
          </a:xfrm>
          <a:prstGeom prst="rect">
            <a:avLst/>
          </a:prstGeom>
          <a:noFill/>
        </p:spPr>
        <p:txBody>
          <a:bodyPr wrap="square" rtlCol="0">
            <a:spAutoFit/>
          </a:bodyPr>
          <a:lstStyle/>
          <a:p>
            <a:pPr fontAlgn="base"/>
            <a:r>
              <a:rPr lang="ru-RU" sz="1200" dirty="0"/>
              <a:t> </a:t>
            </a:r>
          </a:p>
        </p:txBody>
      </p:sp>
      <p:sp>
        <p:nvSpPr>
          <p:cNvPr id="9" name="TextBox 8"/>
          <p:cNvSpPr txBox="1"/>
          <p:nvPr/>
        </p:nvSpPr>
        <p:spPr>
          <a:xfrm flipH="1">
            <a:off x="6489340" y="8807256"/>
            <a:ext cx="504056" cy="369332"/>
          </a:xfrm>
          <a:prstGeom prst="rect">
            <a:avLst/>
          </a:prstGeom>
          <a:noFill/>
        </p:spPr>
        <p:txBody>
          <a:bodyPr wrap="square" rtlCol="0">
            <a:spAutoFit/>
          </a:bodyPr>
          <a:lstStyle/>
          <a:p>
            <a:r>
              <a:rPr lang="ru-RU" dirty="0" smtClean="0">
                <a:solidFill>
                  <a:srgbClr val="0070C0"/>
                </a:solidFill>
              </a:rPr>
              <a:t>2</a:t>
            </a:r>
            <a:endParaRPr lang="ru-RU" dirty="0">
              <a:solidFill>
                <a:srgbClr val="0070C0"/>
              </a:solidFill>
            </a:endParaRPr>
          </a:p>
        </p:txBody>
      </p:sp>
      <p:sp>
        <p:nvSpPr>
          <p:cNvPr id="16" name="TextBox 15"/>
          <p:cNvSpPr txBox="1"/>
          <p:nvPr/>
        </p:nvSpPr>
        <p:spPr>
          <a:xfrm>
            <a:off x="-522075" y="2843808"/>
            <a:ext cx="4248472" cy="276999"/>
          </a:xfrm>
          <a:prstGeom prst="rect">
            <a:avLst/>
          </a:prstGeom>
          <a:noFill/>
        </p:spPr>
        <p:txBody>
          <a:bodyPr wrap="square" rtlCol="0">
            <a:spAutoFit/>
          </a:bodyPr>
          <a:lstStyle/>
          <a:p>
            <a:r>
              <a:rPr lang="ru-RU" sz="1200" dirty="0" smtClean="0"/>
              <a:t>             </a:t>
            </a:r>
            <a:endParaRPr lang="ru-RU" sz="1200" dirty="0"/>
          </a:p>
        </p:txBody>
      </p:sp>
      <p:sp>
        <p:nvSpPr>
          <p:cNvPr id="4" name="TextBox 3"/>
          <p:cNvSpPr txBox="1"/>
          <p:nvPr/>
        </p:nvSpPr>
        <p:spPr>
          <a:xfrm>
            <a:off x="729855" y="12913"/>
            <a:ext cx="6090988" cy="461665"/>
          </a:xfrm>
          <a:prstGeom prst="rect">
            <a:avLst/>
          </a:prstGeom>
          <a:noFill/>
        </p:spPr>
        <p:txBody>
          <a:bodyPr wrap="square" rtlCol="0">
            <a:spAutoFit/>
          </a:bodyPr>
          <a:lstStyle/>
          <a:p>
            <a:r>
              <a:rPr lang="ru-RU" sz="1200" dirty="0"/>
              <a:t> </a:t>
            </a:r>
          </a:p>
          <a:p>
            <a:r>
              <a:rPr lang="ru-RU" sz="1200" dirty="0"/>
              <a:t> </a:t>
            </a:r>
          </a:p>
        </p:txBody>
      </p:sp>
      <p:pic>
        <p:nvPicPr>
          <p:cNvPr id="1026" name="Picture 2" descr="C:\Users\ПК\Desktop\IMG-20190303-WA00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276" y="406845"/>
            <a:ext cx="1803241" cy="15302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32856" y="37513"/>
            <a:ext cx="2160240" cy="369332"/>
          </a:xfrm>
          <a:prstGeom prst="rect">
            <a:avLst/>
          </a:prstGeom>
          <a:noFill/>
        </p:spPr>
        <p:txBody>
          <a:bodyPr wrap="square" rtlCol="0">
            <a:spAutoFit/>
          </a:bodyPr>
          <a:lstStyle/>
          <a:p>
            <a:r>
              <a:rPr lang="ru-RU" dirty="0" smtClean="0"/>
              <a:t>О спорт, ты- мир!</a:t>
            </a:r>
            <a:endParaRPr lang="ru-RU" dirty="0"/>
          </a:p>
        </p:txBody>
      </p:sp>
      <p:pic>
        <p:nvPicPr>
          <p:cNvPr id="1027" name="Picture 3" descr="C:\Users\ПК\Desktop\IMG-20190303-WA00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704" y="1993268"/>
            <a:ext cx="2109587" cy="17643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ПК\Desktop\IMG-20190303-WA00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4149" y="446757"/>
            <a:ext cx="1845380" cy="142019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ПК\Desktop\IMG-20190303-WA00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8885" y="431691"/>
            <a:ext cx="1023413" cy="13645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74818" y="3726943"/>
            <a:ext cx="2289358" cy="646331"/>
          </a:xfrm>
          <a:prstGeom prst="rect">
            <a:avLst/>
          </a:prstGeom>
          <a:noFill/>
        </p:spPr>
        <p:txBody>
          <a:bodyPr wrap="square" rtlCol="0">
            <a:spAutoFit/>
          </a:bodyPr>
          <a:lstStyle/>
          <a:p>
            <a:r>
              <a:rPr lang="ru-RU" sz="1200" dirty="0" smtClean="0"/>
              <a:t>Первый этап 15-ой серии «Гран При </a:t>
            </a:r>
            <a:r>
              <a:rPr lang="ru-RU" sz="1200" dirty="0" err="1" smtClean="0"/>
              <a:t>Закамья</a:t>
            </a:r>
            <a:r>
              <a:rPr lang="ru-RU" sz="1200" dirty="0" smtClean="0"/>
              <a:t>» по шахматам. Ковалёв  Крилл,7 г класс.</a:t>
            </a:r>
            <a:endParaRPr lang="ru-RU" sz="1200" dirty="0"/>
          </a:p>
        </p:txBody>
      </p:sp>
      <p:sp>
        <p:nvSpPr>
          <p:cNvPr id="8" name="TextBox 7"/>
          <p:cNvSpPr txBox="1"/>
          <p:nvPr/>
        </p:nvSpPr>
        <p:spPr>
          <a:xfrm>
            <a:off x="5680085" y="431303"/>
            <a:ext cx="1286224" cy="1015663"/>
          </a:xfrm>
          <a:prstGeom prst="rect">
            <a:avLst/>
          </a:prstGeom>
          <a:noFill/>
        </p:spPr>
        <p:txBody>
          <a:bodyPr wrap="square" rtlCol="0">
            <a:spAutoFit/>
          </a:bodyPr>
          <a:lstStyle/>
          <a:p>
            <a:r>
              <a:rPr lang="ru-RU" sz="1200" dirty="0" smtClean="0"/>
              <a:t>Первенство АМР по бадминтону среди школьников</a:t>
            </a:r>
            <a:endParaRPr lang="ru-RU" sz="1200" dirty="0"/>
          </a:p>
        </p:txBody>
      </p:sp>
      <p:sp>
        <p:nvSpPr>
          <p:cNvPr id="10" name="TextBox 9"/>
          <p:cNvSpPr txBox="1"/>
          <p:nvPr/>
        </p:nvSpPr>
        <p:spPr>
          <a:xfrm>
            <a:off x="3127277" y="1994846"/>
            <a:ext cx="2029915" cy="1569660"/>
          </a:xfrm>
          <a:prstGeom prst="rect">
            <a:avLst/>
          </a:prstGeom>
          <a:noFill/>
        </p:spPr>
        <p:txBody>
          <a:bodyPr wrap="square" rtlCol="0">
            <a:spAutoFit/>
          </a:bodyPr>
          <a:lstStyle/>
          <a:p>
            <a:r>
              <a:rPr lang="ru-RU" sz="1200" b="1" i="1" dirty="0"/>
              <a:t>Спорт не любит ленивых,</a:t>
            </a:r>
            <a:br>
              <a:rPr lang="ru-RU" sz="1200" b="1" i="1" dirty="0"/>
            </a:br>
            <a:r>
              <a:rPr lang="ru-RU" sz="1200" b="1" i="1" dirty="0"/>
              <a:t>Тех, кто быстро сдается.</a:t>
            </a:r>
            <a:br>
              <a:rPr lang="ru-RU" sz="1200" b="1" i="1" dirty="0"/>
            </a:br>
            <a:r>
              <a:rPr lang="ru-RU" sz="1200" b="1" i="1" dirty="0"/>
              <a:t>Ненадежных, трусливых.</a:t>
            </a:r>
            <a:br>
              <a:rPr lang="ru-RU" sz="1200" b="1" i="1" dirty="0"/>
            </a:br>
            <a:r>
              <a:rPr lang="ru-RU" sz="1200" b="1" i="1" dirty="0"/>
              <a:t>Он над ними смеется.</a:t>
            </a:r>
            <a:br>
              <a:rPr lang="ru-RU" sz="1200" b="1" i="1" dirty="0"/>
            </a:br>
            <a:r>
              <a:rPr lang="ru-RU" sz="1200" b="1" i="1" dirty="0"/>
              <a:t>Благосклонен он очень</a:t>
            </a:r>
            <a:br>
              <a:rPr lang="ru-RU" sz="1200" b="1" i="1" dirty="0"/>
            </a:br>
            <a:r>
              <a:rPr lang="ru-RU" sz="1200" b="1" i="1" dirty="0"/>
              <a:t>К тем, кто духом силен.</a:t>
            </a:r>
            <a:br>
              <a:rPr lang="ru-RU" sz="1200" b="1" i="1" dirty="0"/>
            </a:br>
            <a:r>
              <a:rPr lang="ru-RU" sz="1200" b="1" i="1" dirty="0"/>
              <a:t>И победы дарует</a:t>
            </a:r>
            <a:br>
              <a:rPr lang="ru-RU" sz="1200" b="1" i="1" dirty="0"/>
            </a:br>
            <a:r>
              <a:rPr lang="ru-RU" sz="1200" b="1" i="1" dirty="0"/>
              <a:t>Лишь выносливым он.</a:t>
            </a:r>
          </a:p>
        </p:txBody>
      </p:sp>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22" y="1901017"/>
            <a:ext cx="1559746" cy="2206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DownRibbonSharp"/>
          <p:cNvSpPr>
            <a:spLocks noEditPoints="1" noChangeArrowheads="1"/>
          </p:cNvSpPr>
          <p:nvPr/>
        </p:nvSpPr>
        <p:spPr bwMode="auto">
          <a:xfrm>
            <a:off x="3000701" y="3874812"/>
            <a:ext cx="3722155" cy="409156"/>
          </a:xfrm>
          <a:custGeom>
            <a:avLst/>
            <a:gdLst>
              <a:gd name="G0" fmla="+- 0 0 0"/>
              <a:gd name="G1" fmla="+- 5400 0 0"/>
              <a:gd name="G2" fmla="+- 5400 2700 0"/>
              <a:gd name="G3" fmla="+- 21600 0 G2"/>
              <a:gd name="G4" fmla="+- 21600 0 G1"/>
              <a:gd name="G5" fmla="+- 21600 0 2700"/>
              <a:gd name="G6" fmla="*/ G5 1 2"/>
              <a:gd name="G7" fmla="+- 2700 0 0"/>
              <a:gd name="T0" fmla="*/ 10800 w 21600"/>
              <a:gd name="T1" fmla="*/ 2700 h 21600"/>
              <a:gd name="T2" fmla="*/ 2700 w 21600"/>
              <a:gd name="T3" fmla="*/ 9450 h 21600"/>
              <a:gd name="T4" fmla="*/ 10800 w 21600"/>
              <a:gd name="T5" fmla="*/ 21600 h 21600"/>
              <a:gd name="T6" fmla="*/ 18900 w 21600"/>
              <a:gd name="T7" fmla="*/ 9450 h 21600"/>
              <a:gd name="T8" fmla="*/ 17694720 60000 65536"/>
              <a:gd name="T9" fmla="*/ 11796480 60000 65536"/>
              <a:gd name="T10" fmla="*/ 5898240 60000 65536"/>
              <a:gd name="T11" fmla="*/ 0 60000 65536"/>
              <a:gd name="T12" fmla="*/ G1 w 21600"/>
              <a:gd name="T13" fmla="*/ G7 h 21600"/>
              <a:gd name="T14" fmla="*/ G4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8100" y="0"/>
                </a:lnTo>
                <a:lnTo>
                  <a:pt x="8100" y="2700"/>
                </a:lnTo>
                <a:lnTo>
                  <a:pt x="13500" y="2700"/>
                </a:lnTo>
                <a:lnTo>
                  <a:pt x="13500" y="0"/>
                </a:lnTo>
                <a:lnTo>
                  <a:pt x="21600" y="0"/>
                </a:lnTo>
                <a:lnTo>
                  <a:pt x="18900" y="9450"/>
                </a:lnTo>
                <a:lnTo>
                  <a:pt x="21600" y="18900"/>
                </a:lnTo>
                <a:lnTo>
                  <a:pt x="16200" y="18900"/>
                </a:lnTo>
                <a:lnTo>
                  <a:pt x="16200" y="21600"/>
                </a:lnTo>
                <a:lnTo>
                  <a:pt x="5400" y="21600"/>
                </a:lnTo>
                <a:lnTo>
                  <a:pt x="5400" y="18900"/>
                </a:lnTo>
                <a:lnTo>
                  <a:pt x="0" y="18900"/>
                </a:lnTo>
                <a:lnTo>
                  <a:pt x="2700" y="9450"/>
                </a:lnTo>
                <a:close/>
              </a:path>
              <a:path w="21600" h="21600" fill="none" extrusionOk="0">
                <a:moveTo>
                  <a:pt x="8100" y="2700"/>
                </a:moveTo>
                <a:lnTo>
                  <a:pt x="5400" y="2700"/>
                </a:lnTo>
                <a:lnTo>
                  <a:pt x="5400" y="18900"/>
                </a:lnTo>
              </a:path>
              <a:path w="21600" h="21600" fill="none" extrusionOk="0">
                <a:moveTo>
                  <a:pt x="5400" y="2700"/>
                </a:moveTo>
                <a:lnTo>
                  <a:pt x="8100" y="0"/>
                </a:lnTo>
              </a:path>
              <a:path w="21600" h="21600" fill="none" extrusionOk="0">
                <a:moveTo>
                  <a:pt x="13500" y="2700"/>
                </a:moveTo>
                <a:lnTo>
                  <a:pt x="16200" y="2700"/>
                </a:lnTo>
                <a:lnTo>
                  <a:pt x="16200" y="18900"/>
                </a:lnTo>
              </a:path>
              <a:path w="21600" h="21600" fill="none" extrusionOk="0">
                <a:moveTo>
                  <a:pt x="16200" y="2700"/>
                </a:moveTo>
                <a:lnTo>
                  <a:pt x="13500" y="0"/>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ru-RU"/>
          </a:p>
        </p:txBody>
      </p:sp>
      <p:sp>
        <p:nvSpPr>
          <p:cNvPr id="12" name="TextBox 11"/>
          <p:cNvSpPr txBox="1"/>
          <p:nvPr/>
        </p:nvSpPr>
        <p:spPr>
          <a:xfrm>
            <a:off x="752043" y="4292199"/>
            <a:ext cx="6206033" cy="5078313"/>
          </a:xfrm>
          <a:prstGeom prst="rect">
            <a:avLst/>
          </a:prstGeom>
          <a:noFill/>
        </p:spPr>
        <p:txBody>
          <a:bodyPr wrap="square" rtlCol="0">
            <a:spAutoFit/>
          </a:bodyPr>
          <a:lstStyle/>
          <a:p>
            <a:r>
              <a:rPr lang="ru-RU" sz="1200" b="1" dirty="0"/>
              <a:t> </a:t>
            </a:r>
            <a:r>
              <a:rPr lang="ru-RU" sz="1200" b="1" dirty="0" smtClean="0"/>
              <a:t>                                                                  Февраль </a:t>
            </a:r>
            <a:endParaRPr lang="ru-RU" sz="1200" b="1" dirty="0"/>
          </a:p>
          <a:p>
            <a:r>
              <a:rPr lang="ru-RU" sz="1200" dirty="0" smtClean="0"/>
              <a:t>   Февралём </a:t>
            </a:r>
            <a:r>
              <a:rPr lang="ru-RU" sz="1200" dirty="0"/>
              <a:t>— </a:t>
            </a:r>
            <a:r>
              <a:rPr lang="ru-RU" sz="1200" dirty="0" smtClean="0"/>
              <a:t> </a:t>
            </a:r>
            <a:r>
              <a:rPr lang="ru-RU" sz="1200" dirty="0"/>
              <a:t>у древних римлян назывался календарный месяц, введенный, по преданию, </a:t>
            </a:r>
            <a:r>
              <a:rPr lang="ru-RU" sz="1200" dirty="0" err="1"/>
              <a:t>Нумой</a:t>
            </a:r>
            <a:r>
              <a:rPr lang="ru-RU" sz="1200" dirty="0"/>
              <a:t> </a:t>
            </a:r>
            <a:r>
              <a:rPr lang="ru-RU" sz="1200" dirty="0" err="1"/>
              <a:t>Помпилием</a:t>
            </a:r>
            <a:r>
              <a:rPr lang="ru-RU" sz="1200" dirty="0"/>
              <a:t> или Тарквинием Гордым. Древнейший календарь, по которому год делился на 10 месяцев и состоял из 304 дней, этого месяца, равно как и января, в себе не заключал. Последовавшая при </a:t>
            </a:r>
            <a:r>
              <a:rPr lang="ru-RU" sz="1200" dirty="0" err="1"/>
              <a:t>Нуме</a:t>
            </a:r>
            <a:r>
              <a:rPr lang="ru-RU" sz="1200" dirty="0"/>
              <a:t> реформа календаря имела целью установить солнечно-лунный год, для чего были введены два новых месяца, январь и февраль, причем месяц февраль, которым заканчивался год у греков, заключал в себе 28 дней. Это единственный древний месяц с четным числом дней, остальные месяцы имели число дней нечетное, так как нечетное число, по верованию древних римлян, приносило счастье. Достоверно известно, что самое позднее с 153 года до н.э. начало года было перенесено на 1 января, и февраль занял в порядке римских месяцев второе </a:t>
            </a:r>
            <a:r>
              <a:rPr lang="ru-RU" sz="1200" dirty="0" smtClean="0"/>
              <a:t>место.</a:t>
            </a:r>
          </a:p>
          <a:p>
            <a:r>
              <a:rPr lang="ru-RU" sz="1200" dirty="0" smtClean="0"/>
              <a:t>     Название </a:t>
            </a:r>
            <a:r>
              <a:rPr lang="ru-RU" sz="1200" dirty="0"/>
              <a:t>месяца февраль происходит от этрусского бога подземного царства </a:t>
            </a:r>
            <a:r>
              <a:rPr lang="ru-RU" sz="1200" dirty="0" err="1"/>
              <a:t>Фебрууса</a:t>
            </a:r>
            <a:r>
              <a:rPr lang="ru-RU" sz="1200" dirty="0"/>
              <a:t>, и связано с обрядами очищения, которые приходились на древнеримский праздник плодородия Луперкалии 15 февраля, выпадая по </a:t>
            </a:r>
            <a:r>
              <a:rPr lang="ru-RU" sz="1200" dirty="0" err="1"/>
              <a:t>староримскому</a:t>
            </a:r>
            <a:r>
              <a:rPr lang="ru-RU" sz="1200" dirty="0"/>
              <a:t> лунному календарю на полнолуние. Когда при установлении солнечно-лунного цикла понадобилось введение вставных месяцев, эти последние вставлялись римлянами между 23 и 24 февраля. При Юлии Цезаре, который ввел </a:t>
            </a:r>
            <a:r>
              <a:rPr lang="ru-RU" sz="1200" dirty="0" err="1"/>
              <a:t>четырёхгодовой</a:t>
            </a:r>
            <a:r>
              <a:rPr lang="ru-RU" sz="1200" dirty="0"/>
              <a:t> цикл, состоявший из трех годов по 365 и одного года в 366 дней, февраль последнего содержал 29 дней, причем 23 февраля считалось седьмым днем до мартовских календ, 24-е февраля — шестым предыдущим, а 25 февраля — шестым последующим днем до мартовских </a:t>
            </a:r>
            <a:r>
              <a:rPr lang="ru-RU" sz="1200" dirty="0" smtClean="0"/>
              <a:t>календ.</a:t>
            </a:r>
          </a:p>
          <a:p>
            <a:r>
              <a:rPr lang="ru-RU" sz="1200" dirty="0"/>
              <a:t> </a:t>
            </a:r>
            <a:r>
              <a:rPr lang="ru-RU" sz="1200" dirty="0" smtClean="0"/>
              <a:t>        </a:t>
            </a:r>
            <a:r>
              <a:rPr lang="ru-RU" sz="1200" dirty="0"/>
              <a:t>Февраль считался последним месяцем года, как в греческом, так и подражавшем ему римском календаре, поэтому лишний день вставлялся в последний месяц года с тем лишь различием, что греки включали дополнительный день в конец месяца, тогда как римляне за пять последних дней месяца</a:t>
            </a:r>
            <a:r>
              <a:rPr lang="ru-RU" sz="1200" dirty="0" smtClean="0"/>
              <a:t>.</a:t>
            </a:r>
          </a:p>
          <a:p>
            <a:r>
              <a:rPr lang="ru-RU" sz="1200" dirty="0" smtClean="0"/>
              <a:t>      В </a:t>
            </a:r>
            <a:r>
              <a:rPr lang="ru-RU" sz="1200" dirty="0"/>
              <a:t>1930 и 1931 году в СССР предлагалось ввести советский революционный календарь, включавший 30 февраля, но предложение не было принято.</a:t>
            </a:r>
          </a:p>
          <a:p>
            <a:endParaRPr lang="ru-RU" sz="1200" dirty="0"/>
          </a:p>
        </p:txBody>
      </p:sp>
      <p:pic>
        <p:nvPicPr>
          <p:cNvPr id="1032" name="Picture 8" descr="C:\Program Files\Microsoft Office\MEDIA\CAGCAT10\j0299125.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48599" y="4023229"/>
            <a:ext cx="312349" cy="512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490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4073" y="3648932"/>
            <a:ext cx="2096235" cy="1486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516244" y="3430186"/>
            <a:ext cx="2999495" cy="261610"/>
          </a:xfrm>
          <a:prstGeom prst="rect">
            <a:avLst/>
          </a:prstGeom>
          <a:noFill/>
        </p:spPr>
        <p:txBody>
          <a:bodyPr wrap="square" rtlCol="0">
            <a:spAutoFit/>
          </a:bodyPr>
          <a:lstStyle/>
          <a:p>
            <a:r>
              <a:rPr lang="ru-RU" sz="1100" dirty="0" smtClean="0"/>
              <a:t>	</a:t>
            </a:r>
          </a:p>
        </p:txBody>
      </p:sp>
      <p:graphicFrame>
        <p:nvGraphicFramePr>
          <p:cNvPr id="7" name="Схема 6"/>
          <p:cNvGraphicFramePr/>
          <p:nvPr>
            <p:extLst>
              <p:ext uri="{D42A27DB-BD31-4B8C-83A1-F6EECF244321}">
                <p14:modId xmlns:p14="http://schemas.microsoft.com/office/powerpoint/2010/main" val="2719848000"/>
              </p:ext>
            </p:extLst>
          </p:nvPr>
        </p:nvGraphicFramePr>
        <p:xfrm>
          <a:off x="6516241" y="8682341"/>
          <a:ext cx="324128" cy="4616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3581453" y="4431946"/>
            <a:ext cx="3276150" cy="276999"/>
          </a:xfrm>
          <a:prstGeom prst="rect">
            <a:avLst/>
          </a:prstGeom>
          <a:noFill/>
        </p:spPr>
        <p:txBody>
          <a:bodyPr wrap="square" rtlCol="0">
            <a:spAutoFit/>
          </a:bodyPr>
          <a:lstStyle/>
          <a:p>
            <a:pPr algn="just"/>
            <a:r>
              <a:rPr lang="ru-RU" sz="1200" dirty="0" smtClean="0"/>
              <a:t>               </a:t>
            </a:r>
            <a:endParaRPr lang="ru-RU" sz="1200" dirty="0"/>
          </a:p>
        </p:txBody>
      </p:sp>
      <p:sp>
        <p:nvSpPr>
          <p:cNvPr id="5" name="TextBox 4"/>
          <p:cNvSpPr txBox="1"/>
          <p:nvPr/>
        </p:nvSpPr>
        <p:spPr>
          <a:xfrm>
            <a:off x="764704" y="0"/>
            <a:ext cx="6093296" cy="261610"/>
          </a:xfrm>
          <a:prstGeom prst="rect">
            <a:avLst/>
          </a:prstGeom>
          <a:noFill/>
        </p:spPr>
        <p:txBody>
          <a:bodyPr wrap="square" rtlCol="0">
            <a:spAutoFit/>
          </a:bodyPr>
          <a:lstStyle/>
          <a:p>
            <a:pPr algn="ctr"/>
            <a:r>
              <a:rPr lang="ru-RU" sz="1100" dirty="0" smtClean="0"/>
              <a:t>.</a:t>
            </a:r>
            <a:endParaRPr lang="ru-RU" sz="1100" dirty="0"/>
          </a:p>
        </p:txBody>
      </p:sp>
      <p:sp>
        <p:nvSpPr>
          <p:cNvPr id="9" name="TextBox 8"/>
          <p:cNvSpPr txBox="1"/>
          <p:nvPr/>
        </p:nvSpPr>
        <p:spPr>
          <a:xfrm>
            <a:off x="2335188" y="3430185"/>
            <a:ext cx="2952328" cy="307777"/>
          </a:xfrm>
          <a:prstGeom prst="rect">
            <a:avLst/>
          </a:prstGeom>
          <a:noFill/>
        </p:spPr>
        <p:txBody>
          <a:bodyPr wrap="square" rtlCol="0">
            <a:spAutoFit/>
          </a:bodyPr>
          <a:lstStyle/>
          <a:p>
            <a:r>
              <a:rPr lang="ru-RU" sz="1400" dirty="0" smtClean="0"/>
              <a:t>         </a:t>
            </a:r>
            <a:endParaRPr lang="ru-RU" sz="1400" dirty="0"/>
          </a:p>
        </p:txBody>
      </p:sp>
      <p:pic>
        <p:nvPicPr>
          <p:cNvPr id="1027" name="Picture 3" descr="C:\Users\Исмагилова\Desktop\23 февраля\DSC00837.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011398" y="-7772400"/>
            <a:ext cx="2688889" cy="1800000"/>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http://www.dolina-podarkov.ru/UserFiles/Files/zvezda_i_lenta.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TextBox 10"/>
          <p:cNvSpPr txBox="1"/>
          <p:nvPr/>
        </p:nvSpPr>
        <p:spPr>
          <a:xfrm>
            <a:off x="3284985" y="24526"/>
            <a:ext cx="3597227" cy="430887"/>
          </a:xfrm>
          <a:prstGeom prst="rect">
            <a:avLst/>
          </a:prstGeom>
          <a:noFill/>
        </p:spPr>
        <p:txBody>
          <a:bodyPr wrap="square" rtlCol="0">
            <a:spAutoFit/>
          </a:bodyPr>
          <a:lstStyle/>
          <a:p>
            <a:pPr algn="just"/>
            <a:endParaRPr lang="ru-RU" sz="1200" dirty="0" smtClean="0">
              <a:latin typeface="Times New Roman" panose="02020603050405020304" pitchFamily="18" charset="0"/>
              <a:cs typeface="Times New Roman" panose="02020603050405020304" pitchFamily="18" charset="0"/>
            </a:endParaRPr>
          </a:p>
          <a:p>
            <a:pPr algn="ctr"/>
            <a:endParaRPr lang="tt-RU" sz="1000" dirty="0"/>
          </a:p>
        </p:txBody>
      </p:sp>
      <p:sp>
        <p:nvSpPr>
          <p:cNvPr id="18" name="TextBox 17"/>
          <p:cNvSpPr txBox="1"/>
          <p:nvPr/>
        </p:nvSpPr>
        <p:spPr>
          <a:xfrm>
            <a:off x="2596495" y="3133581"/>
            <a:ext cx="2507630" cy="646331"/>
          </a:xfrm>
          <a:prstGeom prst="rect">
            <a:avLst/>
          </a:prstGeom>
          <a:noFill/>
        </p:spPr>
        <p:txBody>
          <a:bodyPr wrap="square" rtlCol="0">
            <a:spAutoFit/>
          </a:bodyPr>
          <a:lstStyle/>
          <a:p>
            <a:r>
              <a:rPr lang="ru-RU" sz="1200" dirty="0"/>
              <a:t/>
            </a:r>
            <a:br>
              <a:rPr lang="ru-RU" sz="1200" dirty="0"/>
            </a:br>
            <a:r>
              <a:rPr lang="ru-RU" sz="1200" dirty="0"/>
              <a:t/>
            </a:r>
            <a:br>
              <a:rPr lang="ru-RU" sz="1200" dirty="0"/>
            </a:br>
            <a:endParaRPr lang="ru-RU" sz="1200" dirty="0"/>
          </a:p>
        </p:txBody>
      </p:sp>
      <p:sp>
        <p:nvSpPr>
          <p:cNvPr id="16" name="TextBox 15"/>
          <p:cNvSpPr txBox="1"/>
          <p:nvPr/>
        </p:nvSpPr>
        <p:spPr>
          <a:xfrm>
            <a:off x="3606063" y="2275054"/>
            <a:ext cx="3046647" cy="461665"/>
          </a:xfrm>
          <a:prstGeom prst="rect">
            <a:avLst/>
          </a:prstGeom>
          <a:noFill/>
        </p:spPr>
        <p:txBody>
          <a:bodyPr wrap="square" rtlCol="0">
            <a:spAutoFit/>
          </a:bodyPr>
          <a:lstStyle/>
          <a:p>
            <a:r>
              <a:rPr lang="ru-RU" sz="1200" dirty="0" smtClean="0"/>
              <a:t>                </a:t>
            </a:r>
          </a:p>
          <a:p>
            <a:r>
              <a:rPr lang="ru-RU" sz="1200" dirty="0" smtClean="0"/>
              <a:t>              </a:t>
            </a:r>
            <a:endParaRPr lang="ru-RU" sz="1200" dirty="0"/>
          </a:p>
        </p:txBody>
      </p:sp>
      <p:sp>
        <p:nvSpPr>
          <p:cNvPr id="19" name="TextBox 18"/>
          <p:cNvSpPr txBox="1"/>
          <p:nvPr/>
        </p:nvSpPr>
        <p:spPr>
          <a:xfrm>
            <a:off x="705609" y="6466344"/>
            <a:ext cx="2467176" cy="276999"/>
          </a:xfrm>
          <a:prstGeom prst="rect">
            <a:avLst/>
          </a:prstGeom>
          <a:noFill/>
        </p:spPr>
        <p:txBody>
          <a:bodyPr wrap="square" rtlCol="0">
            <a:spAutoFit/>
          </a:bodyPr>
          <a:lstStyle/>
          <a:p>
            <a:r>
              <a:rPr lang="ru-RU" sz="1200" b="1" dirty="0" smtClean="0"/>
              <a:t>        </a:t>
            </a:r>
            <a:endParaRPr lang="ru-RU" sz="1200" dirty="0"/>
          </a:p>
        </p:txBody>
      </p:sp>
      <p:sp>
        <p:nvSpPr>
          <p:cNvPr id="17" name="AutoShape 7" descr="https://apf.mail.ru/cgi-bin/readmsg?id=15492635440000000294;0;1&amp;af_preview=1&amp;exif=1">
            <a:hlinkClick r:id="rId10"/>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TextBox 2"/>
          <p:cNvSpPr txBox="1"/>
          <p:nvPr/>
        </p:nvSpPr>
        <p:spPr>
          <a:xfrm>
            <a:off x="705610" y="0"/>
            <a:ext cx="6152390" cy="3847207"/>
          </a:xfrm>
          <a:prstGeom prst="rect">
            <a:avLst/>
          </a:prstGeom>
          <a:noFill/>
        </p:spPr>
        <p:txBody>
          <a:bodyPr wrap="square" rtlCol="0">
            <a:spAutoFit/>
          </a:bodyPr>
          <a:lstStyle/>
          <a:p>
            <a:pPr algn="just"/>
            <a:r>
              <a:rPr lang="tt-RU" sz="1200" b="1" dirty="0" smtClean="0"/>
              <a:t>                                       Бердәм дәүләт имтиханнары- 2019</a:t>
            </a:r>
            <a:endParaRPr lang="ru-RU" sz="1200" b="1" dirty="0" smtClean="0"/>
          </a:p>
          <a:p>
            <a:pPr algn="just"/>
            <a:r>
              <a:rPr lang="ru-RU" sz="1200" b="1" dirty="0" smtClean="0"/>
              <a:t>             2019 </a:t>
            </a:r>
            <a:r>
              <a:rPr lang="ru-RU" sz="1200" b="1" dirty="0" err="1" smtClean="0"/>
              <a:t>елның</a:t>
            </a:r>
            <a:r>
              <a:rPr lang="ru-RU" sz="1200" b="1" dirty="0" smtClean="0"/>
              <a:t> 1нче </a:t>
            </a:r>
            <a:r>
              <a:rPr lang="ru-RU" sz="1200" b="1" dirty="0" err="1" smtClean="0"/>
              <a:t>февраленә</a:t>
            </a:r>
            <a:r>
              <a:rPr lang="ru-RU" sz="1200" b="1" dirty="0" smtClean="0"/>
              <a:t> </a:t>
            </a:r>
            <a:r>
              <a:rPr lang="ru-RU" sz="1200" b="1" dirty="0" err="1" smtClean="0"/>
              <a:t>кадәр</a:t>
            </a:r>
            <a:r>
              <a:rPr lang="ru-RU" sz="1200" b="1" dirty="0" smtClean="0"/>
              <a:t> </a:t>
            </a:r>
            <a:r>
              <a:rPr lang="ru-RU" sz="1200" b="1" dirty="0" err="1" smtClean="0"/>
              <a:t>БДИда</a:t>
            </a:r>
            <a:r>
              <a:rPr lang="ru-RU" sz="1200" b="1" dirty="0" smtClean="0"/>
              <a:t> </a:t>
            </a:r>
            <a:r>
              <a:rPr lang="ru-RU" sz="1200" b="1" dirty="0" err="1" smtClean="0"/>
              <a:t>катнашучыларга</a:t>
            </a:r>
            <a:r>
              <a:rPr lang="ru-RU" sz="1200" b="1" dirty="0" smtClean="0"/>
              <a:t> </a:t>
            </a:r>
            <a:r>
              <a:rPr lang="ru-RU" sz="1200" b="1" dirty="0" err="1" smtClean="0"/>
              <a:t>кайсы</a:t>
            </a:r>
            <a:r>
              <a:rPr lang="ru-RU" sz="1200" b="1" dirty="0" smtClean="0"/>
              <a:t> </a:t>
            </a:r>
            <a:r>
              <a:rPr lang="ru-RU" sz="1200" b="1" dirty="0" err="1" smtClean="0"/>
              <a:t>предметларны</a:t>
            </a:r>
            <a:r>
              <a:rPr lang="ru-RU" sz="1200" b="1" dirty="0" smtClean="0"/>
              <a:t> </a:t>
            </a:r>
            <a:r>
              <a:rPr lang="ru-RU" sz="1200" b="1" dirty="0" err="1" smtClean="0"/>
              <a:t>сайлаячакларын</a:t>
            </a:r>
            <a:r>
              <a:rPr lang="ru-RU" sz="1200" b="1" dirty="0" smtClean="0"/>
              <a:t> </a:t>
            </a:r>
            <a:r>
              <a:rPr lang="ru-RU" sz="1200" b="1" dirty="0" err="1" smtClean="0"/>
              <a:t>төгәл</a:t>
            </a:r>
            <a:r>
              <a:rPr lang="ru-RU" sz="1200" b="1" dirty="0" smtClean="0"/>
              <a:t> </a:t>
            </a:r>
            <a:r>
              <a:rPr lang="ru-RU" sz="1200" b="1" dirty="0" err="1" smtClean="0"/>
              <a:t>билгеләргә</a:t>
            </a:r>
            <a:r>
              <a:rPr lang="ru-RU" sz="1200" b="1" dirty="0" smtClean="0"/>
              <a:t> </a:t>
            </a:r>
            <a:r>
              <a:rPr lang="ru-RU" sz="1200" b="1" dirty="0" err="1" smtClean="0"/>
              <a:t>кирәк</a:t>
            </a:r>
            <a:endParaRPr lang="ru-RU" sz="1200" b="1" dirty="0" smtClean="0"/>
          </a:p>
          <a:p>
            <a:pPr algn="just"/>
            <a:r>
              <a:rPr lang="ru-RU" sz="1200" b="1" dirty="0" smtClean="0"/>
              <a:t>           </a:t>
            </a:r>
            <a:r>
              <a:rPr lang="ru-RU" sz="1200" b="1" dirty="0" err="1" smtClean="0"/>
              <a:t>Имтиханнарны</a:t>
            </a:r>
            <a:r>
              <a:rPr lang="ru-RU" sz="1200" b="1" dirty="0" smtClean="0"/>
              <a:t> </a:t>
            </a:r>
            <a:r>
              <a:rPr lang="ru-RU" sz="1200" b="1" dirty="0" err="1" smtClean="0"/>
              <a:t>тапшырырга</a:t>
            </a:r>
            <a:r>
              <a:rPr lang="ru-RU" sz="1200" b="1" dirty="0" smtClean="0"/>
              <a:t> </a:t>
            </a:r>
            <a:r>
              <a:rPr lang="ru-RU" sz="1200" b="1" dirty="0" err="1" smtClean="0"/>
              <a:t>теләүчеләр</a:t>
            </a:r>
            <a:r>
              <a:rPr lang="ru-RU" sz="1200" b="1" dirty="0" smtClean="0"/>
              <a:t> 2019 </a:t>
            </a:r>
            <a:r>
              <a:rPr lang="ru-RU" sz="1200" b="1" dirty="0" err="1" smtClean="0"/>
              <a:t>елда</a:t>
            </a:r>
            <a:r>
              <a:rPr lang="ru-RU" sz="1200" b="1" dirty="0" smtClean="0"/>
              <a:t> </a:t>
            </a:r>
            <a:r>
              <a:rPr lang="ru-RU" sz="1200" b="1" dirty="0" err="1" smtClean="0"/>
              <a:t>БДИда</a:t>
            </a:r>
            <a:r>
              <a:rPr lang="ru-RU" sz="1200" b="1" dirty="0" smtClean="0"/>
              <a:t> </a:t>
            </a:r>
            <a:r>
              <a:rPr lang="ru-RU" sz="1200" b="1" dirty="0" err="1" smtClean="0"/>
              <a:t>катнашу</a:t>
            </a:r>
            <a:r>
              <a:rPr lang="ru-RU" sz="1200" b="1" dirty="0" smtClean="0"/>
              <a:t> </a:t>
            </a:r>
            <a:r>
              <a:rPr lang="ru-RU" sz="1200" b="1" dirty="0" err="1" smtClean="0"/>
              <a:t>өчен</a:t>
            </a:r>
            <a:r>
              <a:rPr lang="ru-RU" sz="1200" b="1" dirty="0" smtClean="0"/>
              <a:t> </a:t>
            </a:r>
            <a:r>
              <a:rPr lang="ru-RU" sz="1200" b="1" dirty="0" err="1" smtClean="0"/>
              <a:t>гариза</a:t>
            </a:r>
            <a:r>
              <a:rPr lang="ru-RU" sz="1200" b="1" dirty="0" smtClean="0"/>
              <a:t> </a:t>
            </a:r>
            <a:r>
              <a:rPr lang="ru-RU" sz="1200" b="1" dirty="0" err="1" smtClean="0"/>
              <a:t>бирә</a:t>
            </a:r>
            <a:r>
              <a:rPr lang="ru-RU" sz="1200" b="1" dirty="0" smtClean="0"/>
              <a:t> </a:t>
            </a:r>
            <a:r>
              <a:rPr lang="ru-RU" sz="1200" b="1" dirty="0" err="1" smtClean="0"/>
              <a:t>һәм</a:t>
            </a:r>
            <a:r>
              <a:rPr lang="ru-RU" sz="1200" b="1" dirty="0" smtClean="0"/>
              <a:t> 1нче </a:t>
            </a:r>
            <a:r>
              <a:rPr lang="ru-RU" sz="1200" b="1" dirty="0" err="1" smtClean="0"/>
              <a:t>февральгә</a:t>
            </a:r>
            <a:r>
              <a:rPr lang="ru-RU" sz="1200" b="1" dirty="0" smtClean="0"/>
              <a:t> </a:t>
            </a:r>
            <a:r>
              <a:rPr lang="ru-RU" sz="1200" b="1" dirty="0" err="1" smtClean="0"/>
              <a:t>кадәр</a:t>
            </a:r>
            <a:r>
              <a:rPr lang="ru-RU" sz="1200" b="1" dirty="0" smtClean="0"/>
              <a:t> </a:t>
            </a:r>
            <a:r>
              <a:rPr lang="ru-RU" sz="1200" b="1" dirty="0" err="1" smtClean="0"/>
              <a:t>тапшыру</a:t>
            </a:r>
            <a:r>
              <a:rPr lang="ru-RU" sz="1200" b="1" dirty="0" smtClean="0"/>
              <a:t> </a:t>
            </a:r>
            <a:r>
              <a:rPr lang="ru-RU" sz="1200" b="1" dirty="0" err="1" smtClean="0"/>
              <a:t>өчен</a:t>
            </a:r>
            <a:r>
              <a:rPr lang="ru-RU" sz="1200" b="1" dirty="0" smtClean="0"/>
              <a:t> </a:t>
            </a:r>
            <a:r>
              <a:rPr lang="ru-RU" sz="1200" b="1" dirty="0" err="1" smtClean="0"/>
              <a:t>предметларны</a:t>
            </a:r>
            <a:r>
              <a:rPr lang="ru-RU" sz="1200" b="1" dirty="0" smtClean="0"/>
              <a:t> </a:t>
            </a:r>
            <a:r>
              <a:rPr lang="ru-RU" sz="1200" b="1" dirty="0" err="1" smtClean="0"/>
              <a:t>сайлый</a:t>
            </a:r>
            <a:r>
              <a:rPr lang="ru-RU" sz="1200" b="1" dirty="0" smtClean="0"/>
              <a:t> </a:t>
            </a:r>
            <a:r>
              <a:rPr lang="ru-RU" sz="1200" b="1" dirty="0" err="1" smtClean="0"/>
              <a:t>алалар</a:t>
            </a:r>
            <a:r>
              <a:rPr lang="ru-RU" sz="1200" b="1" dirty="0" smtClean="0"/>
              <a:t>. </a:t>
            </a:r>
            <a:r>
              <a:rPr lang="ru-RU" sz="1200" b="1" dirty="0" err="1" smtClean="0"/>
              <a:t>Йомгаклау</a:t>
            </a:r>
            <a:r>
              <a:rPr lang="ru-RU" sz="1200" b="1" dirty="0" smtClean="0"/>
              <a:t> </a:t>
            </a:r>
            <a:r>
              <a:rPr lang="ru-RU" sz="1200" b="1" dirty="0" err="1" smtClean="0"/>
              <a:t>аттестациясе</a:t>
            </a:r>
            <a:r>
              <a:rPr lang="ru-RU" sz="1200" b="1" dirty="0" smtClean="0"/>
              <a:t> 14 дисциплина </a:t>
            </a:r>
            <a:r>
              <a:rPr lang="ru-RU" sz="1200" b="1" dirty="0" err="1" smtClean="0"/>
              <a:t>буенча</a:t>
            </a:r>
            <a:r>
              <a:rPr lang="ru-RU" sz="1200" b="1" dirty="0" smtClean="0"/>
              <a:t> </a:t>
            </a:r>
            <a:r>
              <a:rPr lang="ru-RU" sz="1200" b="1" dirty="0" err="1" smtClean="0"/>
              <a:t>каралган</a:t>
            </a:r>
            <a:r>
              <a:rPr lang="ru-RU" sz="1200" b="1" dirty="0" smtClean="0"/>
              <a:t>: рус теле </a:t>
            </a:r>
            <a:r>
              <a:rPr lang="ru-RU" sz="1200" b="1" dirty="0" err="1" smtClean="0"/>
              <a:t>һәм</a:t>
            </a:r>
            <a:r>
              <a:rPr lang="ru-RU" sz="1200" b="1" dirty="0" smtClean="0"/>
              <a:t> математика </a:t>
            </a:r>
            <a:r>
              <a:rPr lang="ru-RU" sz="1200" b="1" dirty="0" err="1" smtClean="0"/>
              <a:t>мәҗбүри</a:t>
            </a:r>
            <a:r>
              <a:rPr lang="ru-RU" sz="1200" b="1" dirty="0" smtClean="0"/>
              <a:t>, </a:t>
            </a:r>
            <a:r>
              <a:rPr lang="ru-RU" sz="1200" b="1" dirty="0" err="1" smtClean="0"/>
              <a:t>тагын</a:t>
            </a:r>
            <a:r>
              <a:rPr lang="ru-RU" sz="1200" b="1" dirty="0" smtClean="0"/>
              <a:t> </a:t>
            </a:r>
            <a:r>
              <a:rPr lang="ru-RU" sz="1200" b="1" dirty="0" err="1" smtClean="0"/>
              <a:t>берничә</a:t>
            </a:r>
            <a:r>
              <a:rPr lang="ru-RU" sz="1200" b="1" dirty="0" smtClean="0"/>
              <a:t> </a:t>
            </a:r>
            <a:r>
              <a:rPr lang="ru-RU" sz="1200" b="1" dirty="0" err="1" smtClean="0"/>
              <a:t>фәнне</a:t>
            </a:r>
            <a:r>
              <a:rPr lang="ru-RU" sz="1200" b="1" dirty="0" smtClean="0"/>
              <a:t> </a:t>
            </a:r>
            <a:r>
              <a:rPr lang="ru-RU" sz="1200" b="1" dirty="0" err="1" smtClean="0"/>
              <a:t>укучылар</a:t>
            </a:r>
            <a:r>
              <a:rPr lang="ru-RU" sz="1200" b="1" dirty="0" smtClean="0"/>
              <a:t> </a:t>
            </a:r>
            <a:r>
              <a:rPr lang="ru-RU" sz="1200" b="1" dirty="0" err="1" smtClean="0"/>
              <a:t>мөстәкыйль</a:t>
            </a:r>
            <a:r>
              <a:rPr lang="ru-RU" sz="1200" b="1" dirty="0" smtClean="0"/>
              <a:t> </a:t>
            </a:r>
            <a:r>
              <a:rPr lang="ru-RU" sz="1200" b="1" dirty="0" err="1" smtClean="0"/>
              <a:t>сайлый</a:t>
            </a:r>
            <a:r>
              <a:rPr lang="ru-RU" sz="1200" b="1" dirty="0" smtClean="0"/>
              <a:t> ала, </a:t>
            </a:r>
            <a:r>
              <a:rPr lang="ru-RU" sz="1200" b="1" dirty="0" err="1" smtClean="0"/>
              <a:t>фәннәрнең</a:t>
            </a:r>
            <a:r>
              <a:rPr lang="ru-RU" sz="1200" b="1" dirty="0" smtClean="0"/>
              <a:t> саны </a:t>
            </a:r>
            <a:r>
              <a:rPr lang="ru-RU" sz="1200" b="1" dirty="0" err="1" smtClean="0"/>
              <a:t>чикләнмәгән</a:t>
            </a:r>
            <a:r>
              <a:rPr lang="ru-RU" sz="1200" b="1" dirty="0" smtClean="0"/>
              <a:t>. </a:t>
            </a:r>
            <a:r>
              <a:rPr lang="ru-RU" sz="1200" b="1" dirty="0" err="1" smtClean="0"/>
              <a:t>Өлкән</a:t>
            </a:r>
            <a:r>
              <a:rPr lang="ru-RU" sz="1200" b="1" dirty="0" smtClean="0"/>
              <a:t> </a:t>
            </a:r>
            <a:r>
              <a:rPr lang="ru-RU" sz="1200" b="1" dirty="0" err="1" smtClean="0"/>
              <a:t>сыйныф</a:t>
            </a:r>
            <a:r>
              <a:rPr lang="ru-RU" sz="1200" b="1" dirty="0" smtClean="0"/>
              <a:t> </a:t>
            </a:r>
            <a:r>
              <a:rPr lang="ru-RU" sz="1200" b="1" dirty="0" err="1" smtClean="0"/>
              <a:t>укучылары</a:t>
            </a:r>
            <a:r>
              <a:rPr lang="ru-RU" sz="1200" b="1" dirty="0" smtClean="0"/>
              <a:t> </a:t>
            </a:r>
            <a:r>
              <a:rPr lang="ru-RU" sz="1200" b="1" dirty="0" err="1" smtClean="0"/>
              <a:t>нинди</a:t>
            </a:r>
            <a:r>
              <a:rPr lang="ru-RU" sz="1200" b="1" dirty="0" smtClean="0"/>
              <a:t> </a:t>
            </a:r>
            <a:r>
              <a:rPr lang="ru-RU" sz="1200" b="1" dirty="0" err="1" smtClean="0"/>
              <a:t>мәҗбүри</a:t>
            </a:r>
            <a:r>
              <a:rPr lang="ru-RU" sz="1200" b="1" dirty="0" smtClean="0"/>
              <a:t> </a:t>
            </a:r>
            <a:r>
              <a:rPr lang="ru-RU" sz="1200" b="1" dirty="0" err="1" smtClean="0"/>
              <a:t>дисциплиналар</a:t>
            </a:r>
            <a:r>
              <a:rPr lang="ru-RU" sz="1200" b="1" dirty="0" smtClean="0"/>
              <a:t> </a:t>
            </a:r>
            <a:r>
              <a:rPr lang="ru-RU" sz="1200" b="1" dirty="0" err="1" smtClean="0"/>
              <a:t>бирәчәкләрен</a:t>
            </a:r>
            <a:r>
              <a:rPr lang="ru-RU" sz="1200" b="1" dirty="0" smtClean="0"/>
              <a:t> </a:t>
            </a:r>
            <a:r>
              <a:rPr lang="ru-RU" sz="1200" b="1" dirty="0" err="1" smtClean="0"/>
              <a:t>әле</a:t>
            </a:r>
            <a:r>
              <a:rPr lang="ru-RU" sz="1200" b="1" dirty="0" smtClean="0"/>
              <a:t>  </a:t>
            </a:r>
            <a:r>
              <a:rPr lang="ru-RU" sz="1200" b="1" dirty="0" err="1" smtClean="0"/>
              <a:t>билгели</a:t>
            </a:r>
            <a:r>
              <a:rPr lang="ru-RU" sz="1200" b="1" dirty="0" smtClean="0"/>
              <a:t> </a:t>
            </a:r>
            <a:r>
              <a:rPr lang="ru-RU" sz="1200" b="1" dirty="0" err="1" smtClean="0"/>
              <a:t>алмаган</a:t>
            </a:r>
            <a:r>
              <a:rPr lang="ru-RU" sz="1200" b="1" dirty="0" smtClean="0"/>
              <a:t>  </a:t>
            </a:r>
            <a:r>
              <a:rPr lang="ru-RU" sz="1200" b="1" dirty="0" err="1" smtClean="0"/>
              <a:t>булсалар</a:t>
            </a:r>
            <a:r>
              <a:rPr lang="ru-RU" sz="1200" b="1" dirty="0" smtClean="0"/>
              <a:t>, </a:t>
            </a:r>
            <a:r>
              <a:rPr lang="ru-RU" sz="1200" b="1" dirty="0" err="1" smtClean="0"/>
              <a:t>моны</a:t>
            </a:r>
            <a:r>
              <a:rPr lang="ru-RU" sz="1200" b="1" dirty="0" smtClean="0"/>
              <a:t> 2019 </a:t>
            </a:r>
            <a:r>
              <a:rPr lang="ru-RU" sz="1200" b="1" dirty="0" err="1" smtClean="0"/>
              <a:t>елның</a:t>
            </a:r>
            <a:r>
              <a:rPr lang="ru-RU" sz="1200" b="1" dirty="0" smtClean="0"/>
              <a:t> 1нче </a:t>
            </a:r>
            <a:r>
              <a:rPr lang="ru-RU" sz="1200" b="1" dirty="0" err="1" smtClean="0"/>
              <a:t>февраленнән</a:t>
            </a:r>
            <a:r>
              <a:rPr lang="ru-RU" sz="1200" b="1" dirty="0" smtClean="0"/>
              <a:t> </a:t>
            </a:r>
            <a:r>
              <a:rPr lang="ru-RU" sz="1200" b="1" dirty="0" err="1" smtClean="0"/>
              <a:t>дә</a:t>
            </a:r>
            <a:r>
              <a:rPr lang="ru-RU" sz="1200" b="1" dirty="0" smtClean="0"/>
              <a:t> </a:t>
            </a:r>
            <a:r>
              <a:rPr lang="ru-RU" sz="1200" b="1" dirty="0" err="1" smtClean="0"/>
              <a:t>соңга</a:t>
            </a:r>
            <a:r>
              <a:rPr lang="ru-RU" sz="1200" b="1" dirty="0" smtClean="0"/>
              <a:t> </a:t>
            </a:r>
            <a:r>
              <a:rPr lang="ru-RU" sz="1200" b="1" dirty="0" err="1" smtClean="0"/>
              <a:t>калмыйча</a:t>
            </a:r>
            <a:r>
              <a:rPr lang="ru-RU" sz="1200" b="1" dirty="0" smtClean="0"/>
              <a:t> </a:t>
            </a:r>
            <a:r>
              <a:rPr lang="ru-RU" sz="1200" b="1" dirty="0" err="1" smtClean="0"/>
              <a:t>эшләргә</a:t>
            </a:r>
            <a:r>
              <a:rPr lang="ru-RU" sz="1200" b="1" dirty="0" smtClean="0"/>
              <a:t> </a:t>
            </a:r>
            <a:r>
              <a:rPr lang="ru-RU" sz="1200" b="1" dirty="0" err="1" smtClean="0"/>
              <a:t>кирәк</a:t>
            </a:r>
            <a:r>
              <a:rPr lang="ru-RU" sz="1200" b="1" dirty="0" smtClean="0"/>
              <a:t>. 1 </a:t>
            </a:r>
            <a:r>
              <a:rPr lang="ru-RU" sz="1200" b="1" dirty="0" err="1" smtClean="0"/>
              <a:t>февральдән</a:t>
            </a:r>
            <a:r>
              <a:rPr lang="ru-RU" sz="1200" b="1" dirty="0" smtClean="0"/>
              <a:t> </a:t>
            </a:r>
            <a:r>
              <a:rPr lang="ru-RU" sz="1200" b="1" dirty="0" err="1" smtClean="0"/>
              <a:t>соң</a:t>
            </a:r>
            <a:r>
              <a:rPr lang="ru-RU" sz="1200" b="1" dirty="0" smtClean="0"/>
              <a:t> </a:t>
            </a:r>
            <a:r>
              <a:rPr lang="ru-RU" sz="1200" b="1" dirty="0" err="1" smtClean="0"/>
              <a:t>гаризалар</a:t>
            </a:r>
            <a:r>
              <a:rPr lang="ru-RU" sz="1200" b="1" dirty="0" smtClean="0"/>
              <a:t> кабул </a:t>
            </a:r>
            <a:r>
              <a:rPr lang="ru-RU" sz="1200" b="1" dirty="0" err="1" smtClean="0"/>
              <a:t>ителми</a:t>
            </a:r>
            <a:r>
              <a:rPr lang="ru-RU" sz="1200" b="1" dirty="0" smtClean="0"/>
              <a:t>. </a:t>
            </a:r>
          </a:p>
          <a:p>
            <a:pPr algn="just"/>
            <a:r>
              <a:rPr lang="ru-RU" sz="1200" dirty="0" smtClean="0"/>
              <a:t>           </a:t>
            </a:r>
            <a:r>
              <a:rPr lang="ru-RU" sz="1200" dirty="0" err="1" smtClean="0"/>
              <a:t>БДИда</a:t>
            </a:r>
            <a:r>
              <a:rPr lang="ru-RU" sz="1200" dirty="0" smtClean="0"/>
              <a:t> </a:t>
            </a:r>
            <a:r>
              <a:rPr lang="ru-RU" sz="1200" dirty="0" err="1" smtClean="0"/>
              <a:t>катнашу</a:t>
            </a:r>
            <a:r>
              <a:rPr lang="ru-RU" sz="1200" dirty="0" smtClean="0"/>
              <a:t> </a:t>
            </a:r>
            <a:r>
              <a:rPr lang="ru-RU" sz="1200" dirty="0" err="1" smtClean="0"/>
              <a:t>өчен</a:t>
            </a:r>
            <a:r>
              <a:rPr lang="ru-RU" sz="1200" dirty="0" smtClean="0"/>
              <a:t> </a:t>
            </a:r>
            <a:r>
              <a:rPr lang="ru-RU" sz="1200" dirty="0" err="1" smtClean="0"/>
              <a:t>гариза</a:t>
            </a:r>
            <a:r>
              <a:rPr lang="ru-RU" sz="1200" dirty="0" smtClean="0"/>
              <a:t> </a:t>
            </a:r>
            <a:r>
              <a:rPr lang="ru-RU" sz="1200" dirty="0" err="1" smtClean="0"/>
              <a:t>укучы</a:t>
            </a:r>
            <a:r>
              <a:rPr lang="ru-RU" sz="1200" dirty="0" smtClean="0"/>
              <a:t> </a:t>
            </a:r>
            <a:r>
              <a:rPr lang="ru-RU" sz="1200" dirty="0" err="1" smtClean="0"/>
              <a:t>укый</a:t>
            </a:r>
            <a:r>
              <a:rPr lang="ru-RU" sz="1200" dirty="0" smtClean="0"/>
              <a:t> </a:t>
            </a:r>
            <a:r>
              <a:rPr lang="ru-RU" sz="1200" dirty="0" err="1" smtClean="0"/>
              <a:t>торган</a:t>
            </a:r>
            <a:r>
              <a:rPr lang="ru-RU" sz="1200" dirty="0" smtClean="0"/>
              <a:t> </a:t>
            </a:r>
            <a:r>
              <a:rPr lang="ru-RU" sz="1200" dirty="0" err="1" smtClean="0"/>
              <a:t>мәктәпкә</a:t>
            </a:r>
            <a:r>
              <a:rPr lang="ru-RU" sz="1200" dirty="0" smtClean="0"/>
              <a:t> </a:t>
            </a:r>
            <a:r>
              <a:rPr lang="ru-RU" sz="1200" dirty="0" err="1" smtClean="0"/>
              <a:t>бирелә</a:t>
            </a:r>
            <a:r>
              <a:rPr lang="ru-RU" sz="1200" dirty="0" smtClean="0"/>
              <a:t>. </a:t>
            </a:r>
            <a:r>
              <a:rPr lang="ru-RU" sz="1200" dirty="0" err="1" smtClean="0"/>
              <a:t>Узган</a:t>
            </a:r>
            <a:r>
              <a:rPr lang="ru-RU" sz="1200" dirty="0" smtClean="0"/>
              <a:t> </a:t>
            </a:r>
            <a:r>
              <a:rPr lang="ru-RU" sz="1200" dirty="0" err="1" smtClean="0"/>
              <a:t>елларда</a:t>
            </a:r>
            <a:r>
              <a:rPr lang="ru-RU" sz="1200" dirty="0" smtClean="0"/>
              <a:t> </a:t>
            </a:r>
            <a:r>
              <a:rPr lang="ru-RU" sz="1200" dirty="0" err="1" smtClean="0"/>
              <a:t>мәктәпне</a:t>
            </a:r>
            <a:r>
              <a:rPr lang="ru-RU" sz="1200" dirty="0" smtClean="0"/>
              <a:t> </a:t>
            </a:r>
            <a:r>
              <a:rPr lang="ru-RU" sz="1200" dirty="0" err="1" smtClean="0"/>
              <a:t>тәмамлаучылар</a:t>
            </a:r>
            <a:r>
              <a:rPr lang="ru-RU" sz="1200" dirty="0" smtClean="0"/>
              <a:t> </a:t>
            </a:r>
            <a:r>
              <a:rPr lang="ru-RU" sz="1200" dirty="0" err="1" smtClean="0"/>
              <a:t>яшәү</a:t>
            </a:r>
            <a:r>
              <a:rPr lang="ru-RU" sz="1200" dirty="0" smtClean="0"/>
              <a:t> </a:t>
            </a:r>
            <a:r>
              <a:rPr lang="ru-RU" sz="1200" dirty="0" err="1" smtClean="0"/>
              <a:t>урыны</a:t>
            </a:r>
            <a:r>
              <a:rPr lang="ru-RU" sz="1200" dirty="0" smtClean="0"/>
              <a:t> </a:t>
            </a:r>
            <a:r>
              <a:rPr lang="ru-RU" sz="1200" dirty="0" err="1" smtClean="0"/>
              <a:t>буенча</a:t>
            </a:r>
            <a:r>
              <a:rPr lang="ru-RU" sz="1200" dirty="0" smtClean="0"/>
              <a:t> </a:t>
            </a:r>
            <a:r>
              <a:rPr lang="ru-RU" sz="1200" dirty="0" err="1" smtClean="0"/>
              <a:t>мәгариф</a:t>
            </a:r>
            <a:r>
              <a:rPr lang="ru-RU" sz="1200" dirty="0" smtClean="0"/>
              <a:t> </a:t>
            </a:r>
            <a:r>
              <a:rPr lang="ru-RU" sz="1200" dirty="0" err="1" smtClean="0"/>
              <a:t>бүлекләренә</a:t>
            </a:r>
            <a:r>
              <a:rPr lang="ru-RU" sz="1200" dirty="0" smtClean="0"/>
              <a:t> </a:t>
            </a:r>
            <a:r>
              <a:rPr lang="ru-RU" sz="1200" dirty="0" err="1" smtClean="0"/>
              <a:t>гариза</a:t>
            </a:r>
            <a:r>
              <a:rPr lang="ru-RU" sz="1200" dirty="0" smtClean="0"/>
              <a:t> </a:t>
            </a:r>
            <a:r>
              <a:rPr lang="ru-RU" sz="1200" dirty="0" err="1" smtClean="0"/>
              <a:t>бирәләр</a:t>
            </a:r>
            <a:r>
              <a:rPr lang="ru-RU" sz="1200" dirty="0" smtClean="0"/>
              <a:t>, </a:t>
            </a:r>
            <a:r>
              <a:rPr lang="ru-RU" sz="1200" dirty="0" err="1" smtClean="0"/>
              <a:t>аларга</a:t>
            </a:r>
            <a:r>
              <a:rPr lang="ru-RU" sz="1200" dirty="0" smtClean="0"/>
              <a:t> </a:t>
            </a:r>
            <a:r>
              <a:rPr lang="ru-RU" sz="1200" dirty="0" err="1" smtClean="0"/>
              <a:t>үзләре</a:t>
            </a:r>
            <a:r>
              <a:rPr lang="ru-RU" sz="1200" dirty="0" smtClean="0"/>
              <a:t> </a:t>
            </a:r>
            <a:r>
              <a:rPr lang="ru-RU" sz="1200" dirty="0" err="1" smtClean="0"/>
              <a:t>белән</a:t>
            </a:r>
            <a:r>
              <a:rPr lang="ru-RU" sz="1200" dirty="0" smtClean="0"/>
              <a:t>  </a:t>
            </a:r>
            <a:r>
              <a:rPr lang="ru-RU" sz="1200" dirty="0" err="1" smtClean="0"/>
              <a:t>алдагы</a:t>
            </a:r>
            <a:r>
              <a:rPr lang="ru-RU" sz="1200" dirty="0" smtClean="0"/>
              <a:t> </a:t>
            </a:r>
            <a:r>
              <a:rPr lang="ru-RU" sz="1200" dirty="0" err="1" smtClean="0"/>
              <a:t>белем</a:t>
            </a:r>
            <a:r>
              <a:rPr lang="ru-RU" sz="1200" dirty="0" smtClean="0"/>
              <a:t> </a:t>
            </a:r>
            <a:r>
              <a:rPr lang="ru-RU" sz="1200" dirty="0" err="1" smtClean="0"/>
              <a:t>дәрәҗәсе</a:t>
            </a:r>
            <a:r>
              <a:rPr lang="ru-RU" sz="1200" dirty="0" smtClean="0"/>
              <a:t> </a:t>
            </a:r>
            <a:r>
              <a:rPr lang="ru-RU" sz="1200" dirty="0" err="1" smtClean="0"/>
              <a:t>турында</a:t>
            </a:r>
            <a:r>
              <a:rPr lang="ru-RU" sz="1200" dirty="0" smtClean="0"/>
              <a:t> документ яки </a:t>
            </a:r>
            <a:r>
              <a:rPr lang="ru-RU" sz="1200" dirty="0" err="1" smtClean="0"/>
              <a:t>билгеләнгән</a:t>
            </a:r>
            <a:r>
              <a:rPr lang="ru-RU" sz="1200" dirty="0" smtClean="0"/>
              <a:t> </a:t>
            </a:r>
            <a:r>
              <a:rPr lang="ru-RU" sz="1200" dirty="0" err="1" smtClean="0"/>
              <a:t>тәртиптә</a:t>
            </a:r>
            <a:r>
              <a:rPr lang="ru-RU" sz="1200" dirty="0" smtClean="0"/>
              <a:t> </a:t>
            </a:r>
            <a:r>
              <a:rPr lang="ru-RU" sz="1200" dirty="0" err="1" smtClean="0"/>
              <a:t>расланган</a:t>
            </a:r>
            <a:r>
              <a:rPr lang="ru-RU" sz="1200" dirty="0" smtClean="0"/>
              <a:t> </a:t>
            </a:r>
            <a:r>
              <a:rPr lang="ru-RU" sz="1200" dirty="0" err="1" smtClean="0"/>
              <a:t>белеме</a:t>
            </a:r>
            <a:r>
              <a:rPr lang="ru-RU" sz="1200" dirty="0" smtClean="0"/>
              <a:t> </a:t>
            </a:r>
            <a:r>
              <a:rPr lang="ru-RU" sz="1200" dirty="0" err="1" smtClean="0"/>
              <a:t>турындагы</a:t>
            </a:r>
            <a:r>
              <a:rPr lang="ru-RU" sz="1200" dirty="0" smtClean="0"/>
              <a:t> </a:t>
            </a:r>
            <a:r>
              <a:rPr lang="ru-RU" sz="1200" dirty="0" err="1" smtClean="0"/>
              <a:t>документның</a:t>
            </a:r>
            <a:r>
              <a:rPr lang="ru-RU" sz="1200" dirty="0" smtClean="0"/>
              <a:t> </a:t>
            </a:r>
            <a:r>
              <a:rPr lang="ru-RU" sz="1200" dirty="0" err="1" smtClean="0"/>
              <a:t>күчермәсен</a:t>
            </a:r>
            <a:r>
              <a:rPr lang="ru-RU" sz="1200" dirty="0" smtClean="0"/>
              <a:t>, </a:t>
            </a:r>
            <a:r>
              <a:rPr lang="ru-RU" sz="1200" dirty="0" err="1" smtClean="0"/>
              <a:t>паспортның</a:t>
            </a:r>
            <a:r>
              <a:rPr lang="ru-RU" sz="1200" dirty="0" smtClean="0"/>
              <a:t> </a:t>
            </a:r>
            <a:r>
              <a:rPr lang="ru-RU" sz="1200" dirty="0" err="1" smtClean="0"/>
              <a:t>оригиналын</a:t>
            </a:r>
            <a:r>
              <a:rPr lang="ru-RU" sz="1200" dirty="0" smtClean="0"/>
              <a:t> </a:t>
            </a:r>
            <a:r>
              <a:rPr lang="ru-RU" sz="1200" dirty="0" err="1" smtClean="0"/>
              <a:t>һәм</a:t>
            </a:r>
            <a:r>
              <a:rPr lang="ru-RU" sz="1200" dirty="0" smtClean="0"/>
              <a:t> </a:t>
            </a:r>
            <a:r>
              <a:rPr lang="ru-RU" sz="1200" dirty="0" err="1" smtClean="0"/>
              <a:t>күчермәсен</a:t>
            </a:r>
            <a:r>
              <a:rPr lang="ru-RU" sz="1200" dirty="0" smtClean="0"/>
              <a:t> </a:t>
            </a:r>
            <a:r>
              <a:rPr lang="ru-RU" sz="1200" dirty="0" err="1" smtClean="0"/>
              <a:t>алырга</a:t>
            </a:r>
            <a:r>
              <a:rPr lang="ru-RU" sz="1200" dirty="0" smtClean="0"/>
              <a:t> </a:t>
            </a:r>
            <a:r>
              <a:rPr lang="ru-RU" sz="1200" dirty="0" err="1" smtClean="0"/>
              <a:t>кирәк</a:t>
            </a:r>
            <a:r>
              <a:rPr lang="ru-RU" sz="1200" dirty="0" smtClean="0"/>
              <a:t>.</a:t>
            </a:r>
            <a:br>
              <a:rPr lang="ru-RU" sz="1200" dirty="0" smtClean="0"/>
            </a:br>
            <a:r>
              <a:rPr lang="ru-RU" sz="1200" dirty="0" smtClean="0"/>
              <a:t>11 </a:t>
            </a:r>
            <a:r>
              <a:rPr lang="ru-RU" sz="1200" dirty="0" err="1" smtClean="0"/>
              <a:t>нче</a:t>
            </a:r>
            <a:r>
              <a:rPr lang="ru-RU" sz="1200" dirty="0" smtClean="0"/>
              <a:t> </a:t>
            </a:r>
            <a:r>
              <a:rPr lang="ru-RU" sz="1200" dirty="0" err="1" smtClean="0"/>
              <a:t>сыйныф</a:t>
            </a:r>
            <a:r>
              <a:rPr lang="ru-RU" sz="1200" dirty="0" smtClean="0"/>
              <a:t> </a:t>
            </a:r>
            <a:r>
              <a:rPr lang="ru-RU" sz="1200" dirty="0" err="1" smtClean="0"/>
              <a:t>укучылары</a:t>
            </a:r>
            <a:r>
              <a:rPr lang="ru-RU" sz="1200" dirty="0" smtClean="0"/>
              <a:t> </a:t>
            </a:r>
            <a:r>
              <a:rPr lang="ru-RU" sz="1200" dirty="0" err="1" smtClean="0"/>
              <a:t>урта</a:t>
            </a:r>
            <a:r>
              <a:rPr lang="ru-RU" sz="1200" dirty="0" smtClean="0"/>
              <a:t> </a:t>
            </a:r>
            <a:r>
              <a:rPr lang="ru-RU" sz="1200" dirty="0" err="1" smtClean="0"/>
              <a:t>гомуми</a:t>
            </a:r>
            <a:r>
              <a:rPr lang="ru-RU" sz="1200" dirty="0" smtClean="0"/>
              <a:t> </a:t>
            </a:r>
            <a:r>
              <a:rPr lang="ru-RU" sz="1200" dirty="0" err="1" smtClean="0"/>
              <a:t>белем</a:t>
            </a:r>
            <a:r>
              <a:rPr lang="ru-RU" sz="1200" dirty="0" smtClean="0"/>
              <a:t> </a:t>
            </a:r>
            <a:r>
              <a:rPr lang="ru-RU" sz="1200" dirty="0" err="1" smtClean="0"/>
              <a:t>бирү</a:t>
            </a:r>
            <a:r>
              <a:rPr lang="ru-RU" sz="1200" dirty="0" smtClean="0"/>
              <a:t> </a:t>
            </a:r>
            <a:r>
              <a:rPr lang="ru-RU" sz="1200" dirty="0" err="1" smtClean="0"/>
              <a:t>буенча</a:t>
            </a:r>
            <a:r>
              <a:rPr lang="ru-RU" sz="1200" dirty="0" smtClean="0"/>
              <a:t> </a:t>
            </a:r>
            <a:r>
              <a:rPr lang="ru-RU" sz="1200" dirty="0" err="1" smtClean="0"/>
              <a:t>төп</a:t>
            </a:r>
            <a:r>
              <a:rPr lang="ru-RU" sz="1200" dirty="0" smtClean="0"/>
              <a:t> </a:t>
            </a:r>
            <a:r>
              <a:rPr lang="ru-RU" sz="1200" dirty="0" err="1" smtClean="0"/>
              <a:t>белем</a:t>
            </a:r>
            <a:r>
              <a:rPr lang="ru-RU" sz="1200" dirty="0" smtClean="0"/>
              <a:t> </a:t>
            </a:r>
            <a:r>
              <a:rPr lang="ru-RU" sz="1200" dirty="0" err="1" smtClean="0"/>
              <a:t>бирү</a:t>
            </a:r>
            <a:r>
              <a:rPr lang="ru-RU" sz="1200" dirty="0" smtClean="0"/>
              <a:t> </a:t>
            </a:r>
            <a:r>
              <a:rPr lang="ru-RU" sz="1200" dirty="0" err="1" smtClean="0"/>
              <a:t>программаларын</a:t>
            </a:r>
            <a:r>
              <a:rPr lang="ru-RU" sz="1200" dirty="0" smtClean="0"/>
              <a:t> </a:t>
            </a:r>
            <a:r>
              <a:rPr lang="ru-RU" sz="1200" dirty="0" err="1" smtClean="0"/>
              <a:t>үзләштергән</a:t>
            </a:r>
            <a:r>
              <a:rPr lang="ru-RU" sz="1200" dirty="0" smtClean="0"/>
              <a:t> </a:t>
            </a:r>
            <a:r>
              <a:rPr lang="ru-RU" sz="1200" dirty="0" err="1" smtClean="0"/>
              <a:t>белем</a:t>
            </a:r>
            <a:r>
              <a:rPr lang="ru-RU" sz="1200" dirty="0" smtClean="0"/>
              <a:t> </a:t>
            </a:r>
            <a:r>
              <a:rPr lang="ru-RU" sz="1200" dirty="0" err="1" smtClean="0"/>
              <a:t>бирү</a:t>
            </a:r>
            <a:r>
              <a:rPr lang="ru-RU" sz="1200" dirty="0" smtClean="0"/>
              <a:t> </a:t>
            </a:r>
            <a:r>
              <a:rPr lang="ru-RU" sz="1200" dirty="0" err="1" smtClean="0"/>
              <a:t>оешмасына</a:t>
            </a:r>
            <a:r>
              <a:rPr lang="ru-RU" sz="1200" dirty="0" smtClean="0"/>
              <a:t> </a:t>
            </a:r>
            <a:r>
              <a:rPr lang="ru-RU" sz="1200" dirty="0" err="1" smtClean="0"/>
              <a:t>гариза</a:t>
            </a:r>
            <a:r>
              <a:rPr lang="ru-RU" sz="1200" dirty="0" smtClean="0"/>
              <a:t> </a:t>
            </a:r>
            <a:r>
              <a:rPr lang="ru-RU" sz="1200" dirty="0" err="1" smtClean="0"/>
              <a:t>бирәләр</a:t>
            </a:r>
            <a:r>
              <a:rPr lang="ru-RU" sz="1200" dirty="0" smtClean="0"/>
              <a:t>.</a:t>
            </a:r>
            <a:br>
              <a:rPr lang="ru-RU" sz="1200" dirty="0" smtClean="0"/>
            </a:br>
            <a:r>
              <a:rPr lang="ru-RU" sz="1200" dirty="0" smtClean="0"/>
              <a:t>                            </a:t>
            </a:r>
            <a:r>
              <a:rPr lang="ru-RU" sz="1100" dirty="0" err="1" smtClean="0"/>
              <a:t>Чыганак</a:t>
            </a:r>
            <a:r>
              <a:rPr lang="ru-RU" sz="1100" dirty="0"/>
              <a:t>: </a:t>
            </a:r>
            <a:r>
              <a:rPr lang="en-US" sz="1100" dirty="0">
                <a:solidFill>
                  <a:srgbClr val="4204DC"/>
                </a:solidFill>
                <a:hlinkClick r:id="rId11"/>
              </a:rPr>
              <a:t>http://</a:t>
            </a:r>
            <a:r>
              <a:rPr lang="en-US" sz="1100" dirty="0" smtClean="0">
                <a:solidFill>
                  <a:srgbClr val="4204DC"/>
                </a:solidFill>
                <a:hlinkClick r:id="rId11"/>
              </a:rPr>
              <a:t>mon.tatarstan.ru/tat/index.htm/news/1365480.htm</a:t>
            </a:r>
            <a:r>
              <a:rPr lang="ru-RU" sz="1100" dirty="0" smtClean="0">
                <a:solidFill>
                  <a:srgbClr val="4204DC"/>
                </a:solidFill>
              </a:rPr>
              <a:t> </a:t>
            </a:r>
            <a:r>
              <a:rPr lang="ru-RU" sz="1100" dirty="0" smtClean="0"/>
              <a:t>(</a:t>
            </a:r>
            <a:r>
              <a:rPr lang="ru-RU" sz="1100" dirty="0" err="1" smtClean="0"/>
              <a:t>кыскартып</a:t>
            </a:r>
            <a:r>
              <a:rPr lang="ru-RU" sz="1100" dirty="0" smtClean="0"/>
              <a:t> </a:t>
            </a:r>
            <a:r>
              <a:rPr lang="ru-RU" sz="1100" dirty="0" err="1" smtClean="0"/>
              <a:t>алынды</a:t>
            </a:r>
            <a:r>
              <a:rPr lang="ru-RU" sz="1200" dirty="0" smtClean="0"/>
              <a:t>)</a:t>
            </a:r>
          </a:p>
          <a:p>
            <a:pPr algn="ctr"/>
            <a:r>
              <a:rPr lang="tt-RU" sz="1600" dirty="0" smtClean="0"/>
              <a:t>Әз-мәз мәзәк</a:t>
            </a:r>
            <a:endParaRPr lang="ru-RU" sz="1600" dirty="0" smtClean="0"/>
          </a:p>
          <a:p>
            <a:endParaRPr lang="ru-RU" sz="1200" dirty="0"/>
          </a:p>
        </p:txBody>
      </p:sp>
      <p:sp>
        <p:nvSpPr>
          <p:cNvPr id="6" name="Прямоугольник 5"/>
          <p:cNvSpPr/>
          <p:nvPr/>
        </p:nvSpPr>
        <p:spPr>
          <a:xfrm>
            <a:off x="761306" y="3560991"/>
            <a:ext cx="3429000" cy="1661993"/>
          </a:xfrm>
          <a:prstGeom prst="rect">
            <a:avLst/>
          </a:prstGeom>
        </p:spPr>
        <p:txBody>
          <a:bodyPr>
            <a:spAutoFit/>
          </a:bodyPr>
          <a:lstStyle/>
          <a:p>
            <a:r>
              <a:rPr lang="ru-RU" sz="1200" dirty="0" err="1"/>
              <a:t>Укытучы</a:t>
            </a:r>
            <a:r>
              <a:rPr lang="ru-RU" sz="1200" dirty="0"/>
              <a:t>:</a:t>
            </a:r>
          </a:p>
          <a:p>
            <a:r>
              <a:rPr lang="ru-RU" sz="1200" dirty="0"/>
              <a:t>– </a:t>
            </a:r>
            <a:r>
              <a:rPr lang="ru-RU" sz="1200" dirty="0" err="1"/>
              <a:t>Сәгыйть</a:t>
            </a:r>
            <a:r>
              <a:rPr lang="ru-RU" sz="1200" dirty="0"/>
              <a:t>,  </a:t>
            </a:r>
            <a:r>
              <a:rPr lang="ru-RU" sz="1200" dirty="0" err="1"/>
              <a:t>син</a:t>
            </a:r>
            <a:r>
              <a:rPr lang="ru-RU" sz="1200" dirty="0"/>
              <a:t> </a:t>
            </a:r>
            <a:r>
              <a:rPr lang="ru-RU" sz="1200" dirty="0" err="1"/>
              <a:t>бу</a:t>
            </a:r>
            <a:r>
              <a:rPr lang="ru-RU" sz="1200" dirty="0"/>
              <a:t> </a:t>
            </a:r>
            <a:r>
              <a:rPr lang="ru-RU" sz="1200" dirty="0" err="1"/>
              <a:t>матур</a:t>
            </a:r>
            <a:r>
              <a:rPr lang="ru-RU" sz="1200" dirty="0"/>
              <a:t> </a:t>
            </a:r>
            <a:r>
              <a:rPr lang="ru-RU" sz="1200" dirty="0" err="1"/>
              <a:t>ташны</a:t>
            </a:r>
            <a:r>
              <a:rPr lang="ru-RU" sz="1200" dirty="0"/>
              <a:t> </a:t>
            </a:r>
            <a:r>
              <a:rPr lang="ru-RU" sz="1200" dirty="0" err="1"/>
              <a:t>каян</a:t>
            </a:r>
            <a:r>
              <a:rPr lang="ru-RU" sz="1200" dirty="0"/>
              <a:t> </a:t>
            </a:r>
            <a:r>
              <a:rPr lang="ru-RU" sz="1200" dirty="0" err="1"/>
              <a:t>тапкан</a:t>
            </a:r>
            <a:r>
              <a:rPr lang="ru-RU" sz="1200" dirty="0"/>
              <a:t> </a:t>
            </a:r>
            <a:r>
              <a:rPr lang="ru-RU" sz="1200" dirty="0" err="1"/>
              <a:t>идең</a:t>
            </a:r>
            <a:r>
              <a:rPr lang="ru-RU" sz="1200" dirty="0"/>
              <a:t> </a:t>
            </a:r>
            <a:r>
              <a:rPr lang="ru-RU" sz="1200" dirty="0" err="1"/>
              <a:t>әле</a:t>
            </a:r>
            <a:r>
              <a:rPr lang="ru-RU" sz="1200" dirty="0"/>
              <a:t>? </a:t>
            </a:r>
            <a:r>
              <a:rPr lang="ru-RU" sz="1200" dirty="0" err="1"/>
              <a:t>Менә</a:t>
            </a:r>
            <a:r>
              <a:rPr lang="ru-RU" sz="1200" dirty="0"/>
              <a:t> </a:t>
            </a:r>
            <a:r>
              <a:rPr lang="ru-RU" sz="1200" dirty="0" err="1"/>
              <a:t>бу</a:t>
            </a:r>
            <a:r>
              <a:rPr lang="ru-RU" sz="1200" dirty="0"/>
              <a:t> геолог </a:t>
            </a:r>
            <a:r>
              <a:rPr lang="ru-RU" sz="1200" dirty="0" err="1"/>
              <a:t>абыйны</a:t>
            </a:r>
            <a:r>
              <a:rPr lang="ru-RU" sz="1200" dirty="0"/>
              <a:t> </a:t>
            </a:r>
            <a:r>
              <a:rPr lang="ru-RU" sz="1200" dirty="0" err="1"/>
              <a:t>шул</a:t>
            </a:r>
            <a:r>
              <a:rPr lang="ru-RU" sz="1200" dirty="0"/>
              <a:t> </a:t>
            </a:r>
            <a:r>
              <a:rPr lang="ru-RU" sz="1200" dirty="0" err="1"/>
              <a:t>урынга</a:t>
            </a:r>
            <a:r>
              <a:rPr lang="ru-RU" sz="1200" dirty="0"/>
              <a:t> </a:t>
            </a:r>
            <a:r>
              <a:rPr lang="ru-RU" sz="1200" dirty="0" err="1"/>
              <a:t>алып</a:t>
            </a:r>
            <a:r>
              <a:rPr lang="ru-RU" sz="1200" dirty="0"/>
              <a:t> </a:t>
            </a:r>
            <a:r>
              <a:rPr lang="ru-RU" sz="1200" dirty="0" err="1"/>
              <a:t>барырсың</a:t>
            </a:r>
            <a:r>
              <a:rPr lang="ru-RU" sz="1200" dirty="0"/>
              <a:t>.</a:t>
            </a:r>
          </a:p>
          <a:p>
            <a:r>
              <a:rPr lang="ru-RU" sz="1200" dirty="0" err="1"/>
              <a:t>Сәгыйть</a:t>
            </a:r>
            <a:r>
              <a:rPr lang="ru-RU" sz="1200" dirty="0"/>
              <a:t>:</a:t>
            </a:r>
          </a:p>
          <a:p>
            <a:r>
              <a:rPr lang="ru-RU" sz="1200" dirty="0"/>
              <a:t>– </a:t>
            </a:r>
            <a:r>
              <a:rPr lang="ru-RU" sz="1200" dirty="0" err="1"/>
              <a:t>Булмый</a:t>
            </a:r>
            <a:r>
              <a:rPr lang="ru-RU" sz="1200" dirty="0"/>
              <a:t>.</a:t>
            </a:r>
          </a:p>
          <a:p>
            <a:r>
              <a:rPr lang="ru-RU" sz="1200" dirty="0"/>
              <a:t>– Ник</a:t>
            </a:r>
            <a:r>
              <a:rPr lang="ru-RU" sz="1200" dirty="0" smtClean="0"/>
              <a:t>?</a:t>
            </a:r>
          </a:p>
          <a:p>
            <a:r>
              <a:rPr lang="ru-RU" sz="1200" dirty="0" smtClean="0"/>
              <a:t>– </a:t>
            </a:r>
            <a:r>
              <a:rPr lang="ru-RU" sz="1200" dirty="0" err="1"/>
              <a:t>Чөнки</a:t>
            </a:r>
            <a:r>
              <a:rPr lang="ru-RU" sz="1200" dirty="0"/>
              <a:t> </a:t>
            </a:r>
            <a:r>
              <a:rPr lang="ru-RU" sz="1200" dirty="0" err="1"/>
              <a:t>бүген</a:t>
            </a:r>
            <a:r>
              <a:rPr lang="ru-RU" sz="1200" dirty="0"/>
              <a:t> </a:t>
            </a:r>
            <a:r>
              <a:rPr lang="ru-RU" sz="1200" dirty="0" err="1"/>
              <a:t>музейда</a:t>
            </a:r>
            <a:r>
              <a:rPr lang="ru-RU" sz="1200" dirty="0"/>
              <a:t> ял </a:t>
            </a:r>
            <a:r>
              <a:rPr lang="ru-RU" sz="1200" dirty="0" err="1"/>
              <a:t>көне</a:t>
            </a:r>
            <a:r>
              <a:rPr lang="ru-RU" dirty="0"/>
              <a:t>.</a:t>
            </a:r>
          </a:p>
        </p:txBody>
      </p:sp>
      <p:sp>
        <p:nvSpPr>
          <p:cNvPr id="10" name="Прямоугольник 9"/>
          <p:cNvSpPr/>
          <p:nvPr/>
        </p:nvSpPr>
        <p:spPr>
          <a:xfrm>
            <a:off x="3453212" y="5004048"/>
            <a:ext cx="3429000" cy="1015663"/>
          </a:xfrm>
          <a:prstGeom prst="rect">
            <a:avLst/>
          </a:prstGeom>
        </p:spPr>
        <p:txBody>
          <a:bodyPr>
            <a:spAutoFit/>
          </a:bodyPr>
          <a:lstStyle/>
          <a:p>
            <a:r>
              <a:rPr lang="ru-RU" sz="1200" dirty="0"/>
              <a:t>Биология </a:t>
            </a:r>
            <a:r>
              <a:rPr lang="ru-RU" sz="1200" dirty="0" err="1"/>
              <a:t>дәресендә</a:t>
            </a:r>
            <a:r>
              <a:rPr lang="ru-RU" sz="1200" dirty="0"/>
              <a:t> </a:t>
            </a:r>
            <a:r>
              <a:rPr lang="ru-RU" sz="1200" dirty="0" err="1"/>
              <a:t>укытучы</a:t>
            </a:r>
            <a:r>
              <a:rPr lang="ru-RU" sz="1200" dirty="0"/>
              <a:t> </a:t>
            </a:r>
            <a:r>
              <a:rPr lang="ru-RU" sz="1200" dirty="0" err="1"/>
              <a:t>сорау</a:t>
            </a:r>
            <a:r>
              <a:rPr lang="ru-RU" sz="1200" dirty="0"/>
              <a:t> </a:t>
            </a:r>
            <a:r>
              <a:rPr lang="ru-RU" sz="1200" dirty="0" err="1"/>
              <a:t>бирә</a:t>
            </a:r>
            <a:r>
              <a:rPr lang="ru-RU" sz="1200" dirty="0"/>
              <a:t>:</a:t>
            </a:r>
          </a:p>
          <a:p>
            <a:r>
              <a:rPr lang="ru-RU" sz="1200" dirty="0"/>
              <a:t>– </a:t>
            </a:r>
            <a:r>
              <a:rPr lang="ru-RU" sz="1200" dirty="0" err="1"/>
              <a:t>Йөрәк</a:t>
            </a:r>
            <a:r>
              <a:rPr lang="ru-RU" sz="1200" dirty="0"/>
              <a:t> </a:t>
            </a:r>
            <a:r>
              <a:rPr lang="ru-RU" sz="1200" dirty="0" err="1"/>
              <a:t>кайсы</a:t>
            </a:r>
            <a:r>
              <a:rPr lang="ru-RU" sz="1200" dirty="0"/>
              <a:t> </a:t>
            </a:r>
            <a:r>
              <a:rPr lang="ru-RU" sz="1200" dirty="0" err="1"/>
              <a:t>якта</a:t>
            </a:r>
            <a:r>
              <a:rPr lang="ru-RU" sz="1200" dirty="0"/>
              <a:t> </a:t>
            </a:r>
            <a:r>
              <a:rPr lang="ru-RU" sz="1200" dirty="0" err="1"/>
              <a:t>урнашкан</a:t>
            </a:r>
            <a:r>
              <a:rPr lang="ru-RU" sz="1200" dirty="0"/>
              <a:t>?</a:t>
            </a:r>
          </a:p>
          <a:p>
            <a:r>
              <a:rPr lang="ru-RU" sz="1200" dirty="0"/>
              <a:t>Ринат </a:t>
            </a:r>
            <a:r>
              <a:rPr lang="ru-RU" sz="1200" dirty="0" err="1"/>
              <a:t>кулын</a:t>
            </a:r>
            <a:r>
              <a:rPr lang="ru-RU" sz="1200" dirty="0"/>
              <a:t> </a:t>
            </a:r>
            <a:r>
              <a:rPr lang="ru-RU" sz="1200" dirty="0" err="1"/>
              <a:t>күтәрә</a:t>
            </a:r>
            <a:r>
              <a:rPr lang="ru-RU" sz="1200" dirty="0"/>
              <a:t>.</a:t>
            </a:r>
          </a:p>
          <a:p>
            <a:r>
              <a:rPr lang="ru-RU" sz="1200" dirty="0"/>
              <a:t>– Я, </a:t>
            </a:r>
            <a:r>
              <a:rPr lang="ru-RU" sz="1200" dirty="0" err="1"/>
              <a:t>әйтеп</a:t>
            </a:r>
            <a:r>
              <a:rPr lang="ru-RU" sz="1200" dirty="0"/>
              <a:t> кара.</a:t>
            </a:r>
          </a:p>
          <a:p>
            <a:r>
              <a:rPr lang="ru-RU" sz="1200" dirty="0"/>
              <a:t>– </a:t>
            </a:r>
            <a:r>
              <a:rPr lang="ru-RU" sz="1200" dirty="0" err="1"/>
              <a:t>Аны</a:t>
            </a:r>
            <a:r>
              <a:rPr lang="ru-RU" sz="1200" dirty="0"/>
              <a:t> да </a:t>
            </a:r>
            <a:r>
              <a:rPr lang="ru-RU" sz="1200" dirty="0" err="1"/>
              <a:t>белмәскә</a:t>
            </a:r>
            <a:r>
              <a:rPr lang="ru-RU" sz="1200" dirty="0"/>
              <a:t>. </a:t>
            </a:r>
            <a:r>
              <a:rPr lang="ru-RU" sz="1200" dirty="0" err="1"/>
              <a:t>Эчке</a:t>
            </a:r>
            <a:r>
              <a:rPr lang="ru-RU" sz="1200" dirty="0"/>
              <a:t> </a:t>
            </a:r>
            <a:r>
              <a:rPr lang="ru-RU" sz="1200" dirty="0" err="1"/>
              <a:t>якта</a:t>
            </a:r>
            <a:r>
              <a:rPr lang="ru-RU" sz="1200" dirty="0"/>
              <a:t>, </a:t>
            </a:r>
            <a:r>
              <a:rPr lang="ru-RU" sz="1200" dirty="0" err="1"/>
              <a:t>билгеле</a:t>
            </a:r>
            <a:r>
              <a:rPr lang="ru-RU" sz="1200" dirty="0"/>
              <a:t>.</a:t>
            </a:r>
          </a:p>
        </p:txBody>
      </p:sp>
      <p:sp>
        <p:nvSpPr>
          <p:cNvPr id="12" name="Прямоугольник 11"/>
          <p:cNvSpPr/>
          <p:nvPr/>
        </p:nvSpPr>
        <p:spPr>
          <a:xfrm>
            <a:off x="715160" y="6235511"/>
            <a:ext cx="3429000" cy="1015663"/>
          </a:xfrm>
          <a:prstGeom prst="rect">
            <a:avLst/>
          </a:prstGeom>
        </p:spPr>
        <p:txBody>
          <a:bodyPr>
            <a:spAutoFit/>
          </a:bodyPr>
          <a:lstStyle/>
          <a:p>
            <a:r>
              <a:rPr lang="ru-RU" sz="1200" dirty="0" err="1"/>
              <a:t>Шәһәр</a:t>
            </a:r>
            <a:r>
              <a:rPr lang="ru-RU" sz="1200" dirty="0"/>
              <a:t> </a:t>
            </a:r>
            <a:r>
              <a:rPr lang="ru-RU" sz="1200" dirty="0" err="1"/>
              <a:t>кунагы</a:t>
            </a:r>
            <a:r>
              <a:rPr lang="ru-RU" sz="1200" dirty="0"/>
              <a:t> – </a:t>
            </a:r>
            <a:r>
              <a:rPr lang="ru-RU" sz="1200" dirty="0" err="1"/>
              <a:t>авыл</a:t>
            </a:r>
            <a:r>
              <a:rPr lang="ru-RU" sz="1200" dirty="0"/>
              <a:t> </a:t>
            </a:r>
            <a:r>
              <a:rPr lang="ru-RU" sz="1200" dirty="0" err="1"/>
              <a:t>агаена</a:t>
            </a:r>
            <a:r>
              <a:rPr lang="ru-RU" sz="1200" dirty="0"/>
              <a:t>:</a:t>
            </a:r>
          </a:p>
          <a:p>
            <a:r>
              <a:rPr lang="ru-RU" sz="1200" dirty="0"/>
              <a:t>– </a:t>
            </a:r>
            <a:r>
              <a:rPr lang="ru-RU" sz="1200" dirty="0" err="1"/>
              <a:t>Сезнең</a:t>
            </a:r>
            <a:r>
              <a:rPr lang="ru-RU" sz="1200" dirty="0"/>
              <a:t> </a:t>
            </a:r>
            <a:r>
              <a:rPr lang="ru-RU" sz="1200" dirty="0" err="1"/>
              <a:t>ишек</a:t>
            </a:r>
            <a:r>
              <a:rPr lang="ru-RU" sz="1200" dirty="0"/>
              <a:t> </a:t>
            </a:r>
            <a:r>
              <a:rPr lang="ru-RU" sz="1200" dirty="0" err="1"/>
              <a:t>алдында</a:t>
            </a:r>
            <a:r>
              <a:rPr lang="ru-RU" sz="1200" dirty="0"/>
              <a:t> </a:t>
            </a:r>
            <a:r>
              <a:rPr lang="ru-RU" sz="1200" dirty="0" err="1"/>
              <a:t>сыер</a:t>
            </a:r>
            <a:r>
              <a:rPr lang="ru-RU" sz="1200" dirty="0"/>
              <a:t>, </a:t>
            </a:r>
            <a:r>
              <a:rPr lang="ru-RU" sz="1200" dirty="0" err="1"/>
              <a:t>бозау</a:t>
            </a:r>
            <a:r>
              <a:rPr lang="ru-RU" sz="1200" dirty="0"/>
              <a:t>, </a:t>
            </a:r>
            <a:r>
              <a:rPr lang="ru-RU" sz="1200" dirty="0" err="1"/>
              <a:t>кәҗәләр</a:t>
            </a:r>
            <a:r>
              <a:rPr lang="ru-RU" sz="1200" dirty="0"/>
              <a:t>, </a:t>
            </a:r>
            <a:r>
              <a:rPr lang="ru-RU" sz="1200" dirty="0" err="1"/>
              <a:t>сарыклар</a:t>
            </a:r>
            <a:r>
              <a:rPr lang="ru-RU" sz="1200" dirty="0"/>
              <a:t>, </a:t>
            </a:r>
            <a:r>
              <a:rPr lang="ru-RU" sz="1200" dirty="0" err="1"/>
              <a:t>күпме</a:t>
            </a:r>
            <a:r>
              <a:rPr lang="ru-RU" sz="1200" dirty="0"/>
              <a:t> </a:t>
            </a:r>
            <a:r>
              <a:rPr lang="ru-RU" sz="1200" dirty="0" err="1"/>
              <a:t>кошлар</a:t>
            </a:r>
            <a:r>
              <a:rPr lang="ru-RU" sz="1200" dirty="0"/>
              <a:t>, </a:t>
            </a:r>
            <a:r>
              <a:rPr lang="ru-RU" sz="1200" dirty="0" err="1"/>
              <a:t>эт</a:t>
            </a:r>
            <a:r>
              <a:rPr lang="ru-RU" sz="1200" dirty="0"/>
              <a:t> </a:t>
            </a:r>
            <a:r>
              <a:rPr lang="ru-RU" sz="1200" dirty="0" err="1"/>
              <a:t>белән</a:t>
            </a:r>
            <a:r>
              <a:rPr lang="ru-RU" sz="1200" dirty="0"/>
              <a:t> </a:t>
            </a:r>
            <a:r>
              <a:rPr lang="ru-RU" sz="1200" dirty="0" err="1"/>
              <a:t>мәче</a:t>
            </a:r>
            <a:r>
              <a:rPr lang="ru-RU" sz="1200" dirty="0"/>
              <a:t> </a:t>
            </a:r>
            <a:r>
              <a:rPr lang="ru-RU" sz="1200" dirty="0" err="1"/>
              <a:t>дә</a:t>
            </a:r>
            <a:r>
              <a:rPr lang="ru-RU" sz="1200" dirty="0"/>
              <a:t> бар. </a:t>
            </a:r>
            <a:r>
              <a:rPr lang="ru-RU" sz="1200" dirty="0" err="1"/>
              <a:t>Алар</a:t>
            </a:r>
            <a:r>
              <a:rPr lang="ru-RU" sz="1200" dirty="0"/>
              <a:t> </a:t>
            </a:r>
            <a:r>
              <a:rPr lang="ru-RU" sz="1200" dirty="0" err="1"/>
              <a:t>ничек</a:t>
            </a:r>
            <a:r>
              <a:rPr lang="ru-RU" sz="1200" dirty="0"/>
              <a:t> </a:t>
            </a:r>
            <a:r>
              <a:rPr lang="ru-RU" sz="1200" dirty="0" err="1"/>
              <a:t>сугышып</a:t>
            </a:r>
            <a:r>
              <a:rPr lang="ru-RU" sz="1200" dirty="0"/>
              <a:t> </a:t>
            </a:r>
            <a:r>
              <a:rPr lang="ru-RU" sz="1200" dirty="0" err="1"/>
              <a:t>бетмиләр</a:t>
            </a:r>
            <a:r>
              <a:rPr lang="ru-RU" sz="1200" dirty="0"/>
              <a:t>?</a:t>
            </a:r>
          </a:p>
          <a:p>
            <a:r>
              <a:rPr lang="ru-RU" sz="1200" dirty="0"/>
              <a:t>– </a:t>
            </a:r>
            <a:r>
              <a:rPr lang="ru-RU" sz="1200" dirty="0" err="1"/>
              <a:t>Алар</a:t>
            </a:r>
            <a:r>
              <a:rPr lang="ru-RU" sz="1200" dirty="0"/>
              <a:t> бит </a:t>
            </a:r>
            <a:r>
              <a:rPr lang="ru-RU" sz="1200" dirty="0" err="1"/>
              <a:t>кешеләр</a:t>
            </a:r>
            <a:r>
              <a:rPr lang="ru-RU" sz="1200" dirty="0"/>
              <a:t> </a:t>
            </a:r>
            <a:r>
              <a:rPr lang="ru-RU" sz="1200" dirty="0" err="1"/>
              <a:t>түгел</a:t>
            </a:r>
            <a:r>
              <a:rPr lang="ru-RU" sz="1200" dirty="0"/>
              <a:t>… </a:t>
            </a:r>
            <a:r>
              <a:rPr lang="ru-RU" sz="1200" dirty="0" err="1"/>
              <a:t>акыллылар</a:t>
            </a:r>
            <a:r>
              <a:rPr lang="ru-RU" sz="1200" dirty="0"/>
              <a:t>.</a:t>
            </a:r>
          </a:p>
        </p:txBody>
      </p:sp>
      <p:sp>
        <p:nvSpPr>
          <p:cNvPr id="13" name="Прямоугольник 12"/>
          <p:cNvSpPr/>
          <p:nvPr/>
        </p:nvSpPr>
        <p:spPr>
          <a:xfrm>
            <a:off x="3087244" y="7356456"/>
            <a:ext cx="3429000" cy="1754326"/>
          </a:xfrm>
          <a:prstGeom prst="rect">
            <a:avLst/>
          </a:prstGeom>
        </p:spPr>
        <p:txBody>
          <a:bodyPr>
            <a:spAutoFit/>
          </a:bodyPr>
          <a:lstStyle/>
          <a:p>
            <a:r>
              <a:rPr lang="ru-RU" sz="1200" dirty="0" err="1"/>
              <a:t>Купеда</a:t>
            </a:r>
            <a:r>
              <a:rPr lang="ru-RU" sz="1200" dirty="0"/>
              <a:t> </a:t>
            </a:r>
            <a:r>
              <a:rPr lang="ru-RU" sz="1200" dirty="0" err="1"/>
              <a:t>бер</a:t>
            </a:r>
            <a:r>
              <a:rPr lang="ru-RU" sz="1200" dirty="0"/>
              <a:t> </a:t>
            </a:r>
            <a:r>
              <a:rPr lang="ru-RU" sz="1200" dirty="0" err="1"/>
              <a:t>ир</a:t>
            </a:r>
            <a:r>
              <a:rPr lang="ru-RU" sz="1200" dirty="0"/>
              <a:t> бара. </a:t>
            </a:r>
            <a:r>
              <a:rPr lang="ru-RU" sz="1200" dirty="0" err="1"/>
              <a:t>Станцияләрнең</a:t>
            </a:r>
            <a:r>
              <a:rPr lang="ru-RU" sz="1200" dirty="0"/>
              <a:t> </a:t>
            </a:r>
            <a:r>
              <a:rPr lang="ru-RU" sz="1200" dirty="0" err="1"/>
              <a:t>берсендә</a:t>
            </a:r>
            <a:r>
              <a:rPr lang="ru-RU" sz="1200" dirty="0"/>
              <a:t> </a:t>
            </a:r>
            <a:r>
              <a:rPr lang="ru-RU" sz="1200" dirty="0" err="1"/>
              <a:t>бирегә</a:t>
            </a:r>
            <a:r>
              <a:rPr lang="ru-RU" sz="1200" dirty="0"/>
              <a:t> </a:t>
            </a:r>
            <a:r>
              <a:rPr lang="ru-RU" sz="1200" dirty="0" err="1"/>
              <a:t>бер</a:t>
            </a:r>
            <a:r>
              <a:rPr lang="ru-RU" sz="1200" dirty="0"/>
              <a:t> </a:t>
            </a:r>
            <a:r>
              <a:rPr lang="ru-RU" sz="1200" dirty="0" err="1"/>
              <a:t>көтү</a:t>
            </a:r>
            <a:r>
              <a:rPr lang="ru-RU" sz="1200" dirty="0"/>
              <a:t> бала </a:t>
            </a:r>
            <a:r>
              <a:rPr lang="ru-RU" sz="1200" dirty="0" err="1"/>
              <a:t>иярткән</a:t>
            </a:r>
            <a:r>
              <a:rPr lang="ru-RU" sz="1200" dirty="0"/>
              <a:t> </a:t>
            </a:r>
            <a:r>
              <a:rPr lang="ru-RU" sz="1200" dirty="0" err="1"/>
              <a:t>хатын</a:t>
            </a:r>
            <a:r>
              <a:rPr lang="ru-RU" sz="1200" dirty="0"/>
              <a:t> </a:t>
            </a:r>
            <a:r>
              <a:rPr lang="ru-RU" sz="1200" dirty="0" err="1"/>
              <a:t>килеп</a:t>
            </a:r>
            <a:r>
              <a:rPr lang="ru-RU" sz="1200" dirty="0"/>
              <a:t> </a:t>
            </a:r>
            <a:r>
              <a:rPr lang="ru-RU" sz="1200" dirty="0" err="1"/>
              <a:t>керә</a:t>
            </a:r>
            <a:r>
              <a:rPr lang="ru-RU" sz="1200" dirty="0"/>
              <a:t>. </a:t>
            </a:r>
            <a:r>
              <a:rPr lang="ru-RU" sz="1200" dirty="0" err="1"/>
              <a:t>Бу</a:t>
            </a:r>
            <a:r>
              <a:rPr lang="ru-RU" sz="1200" dirty="0"/>
              <a:t> </a:t>
            </a:r>
            <a:r>
              <a:rPr lang="ru-RU" sz="1200" dirty="0" err="1"/>
              <a:t>балаларның</a:t>
            </a:r>
            <a:r>
              <a:rPr lang="ru-RU" sz="1200" dirty="0"/>
              <a:t> </a:t>
            </a:r>
            <a:r>
              <a:rPr lang="ru-RU" sz="1200" dirty="0" err="1"/>
              <a:t>тавышына</a:t>
            </a:r>
            <a:r>
              <a:rPr lang="ru-RU" sz="1200" dirty="0"/>
              <a:t>, </a:t>
            </a:r>
            <a:r>
              <a:rPr lang="ru-RU" sz="1200" dirty="0" err="1"/>
              <a:t>котыруына</a:t>
            </a:r>
            <a:r>
              <a:rPr lang="ru-RU" sz="1200" dirty="0"/>
              <a:t> </a:t>
            </a:r>
            <a:r>
              <a:rPr lang="ru-RU" sz="1200" dirty="0" err="1"/>
              <a:t>түзәр</a:t>
            </a:r>
            <a:r>
              <a:rPr lang="ru-RU" sz="1200" dirty="0"/>
              <a:t> </a:t>
            </a:r>
            <a:r>
              <a:rPr lang="ru-RU" sz="1200" dirty="0" err="1"/>
              <a:t>әмәле</a:t>
            </a:r>
            <a:r>
              <a:rPr lang="ru-RU" sz="1200" dirty="0"/>
              <a:t> </a:t>
            </a:r>
            <a:r>
              <a:rPr lang="ru-RU" sz="1200" dirty="0" err="1"/>
              <a:t>калмагач</a:t>
            </a:r>
            <a:r>
              <a:rPr lang="ru-RU" sz="1200" dirty="0"/>
              <a:t>, пассажир </a:t>
            </a:r>
            <a:r>
              <a:rPr lang="ru-RU" sz="1200" dirty="0" err="1"/>
              <a:t>сорап</a:t>
            </a:r>
            <a:r>
              <a:rPr lang="ru-RU" sz="1200" dirty="0"/>
              <a:t> куя:</a:t>
            </a:r>
          </a:p>
          <a:p>
            <a:r>
              <a:rPr lang="ru-RU" sz="1200" dirty="0"/>
              <a:t>– </a:t>
            </a:r>
            <a:r>
              <a:rPr lang="ru-RU" sz="1200" dirty="0" err="1"/>
              <a:t>Боларны</a:t>
            </a:r>
            <a:r>
              <a:rPr lang="ru-RU" sz="1200" dirty="0"/>
              <a:t> </a:t>
            </a:r>
            <a:r>
              <a:rPr lang="ru-RU" sz="1200" dirty="0" err="1"/>
              <a:t>бераз</a:t>
            </a:r>
            <a:r>
              <a:rPr lang="ru-RU" sz="1200" dirty="0"/>
              <a:t> </a:t>
            </a:r>
            <a:r>
              <a:rPr lang="ru-RU" sz="1200" dirty="0" err="1"/>
              <a:t>тыеп</a:t>
            </a:r>
            <a:r>
              <a:rPr lang="ru-RU" sz="1200" dirty="0"/>
              <a:t> </a:t>
            </a:r>
            <a:r>
              <a:rPr lang="ru-RU" sz="1200" dirty="0" err="1"/>
              <a:t>булмыймы</a:t>
            </a:r>
            <a:r>
              <a:rPr lang="ru-RU" sz="1200" dirty="0"/>
              <a:t> </a:t>
            </a:r>
            <a:r>
              <a:rPr lang="ru-RU" sz="1200" dirty="0" err="1"/>
              <a:t>соң</a:t>
            </a:r>
            <a:r>
              <a:rPr lang="ru-RU" sz="1200" dirty="0"/>
              <a:t>?</a:t>
            </a:r>
          </a:p>
          <a:p>
            <a:r>
              <a:rPr lang="ru-RU" sz="1200" dirty="0"/>
              <a:t>– </a:t>
            </a:r>
            <a:r>
              <a:rPr lang="ru-RU" sz="1200" dirty="0" err="1"/>
              <a:t>Булмый</a:t>
            </a:r>
            <a:r>
              <a:rPr lang="ru-RU" sz="1200" dirty="0"/>
              <a:t>, – </a:t>
            </a:r>
            <a:r>
              <a:rPr lang="ru-RU" sz="1200" dirty="0" err="1"/>
              <a:t>дип</a:t>
            </a:r>
            <a:r>
              <a:rPr lang="ru-RU" sz="1200" dirty="0"/>
              <a:t> </a:t>
            </a:r>
            <a:r>
              <a:rPr lang="ru-RU" sz="1200" dirty="0" err="1"/>
              <a:t>җавап</a:t>
            </a:r>
            <a:r>
              <a:rPr lang="ru-RU" sz="1200" dirty="0"/>
              <a:t> </a:t>
            </a:r>
            <a:r>
              <a:rPr lang="ru-RU" sz="1200" dirty="0" err="1"/>
              <a:t>бирә</a:t>
            </a:r>
            <a:r>
              <a:rPr lang="ru-RU" sz="1200" dirty="0"/>
              <a:t> теге </a:t>
            </a:r>
            <a:r>
              <a:rPr lang="ru-RU" sz="1200" dirty="0" err="1"/>
              <a:t>хатын</a:t>
            </a:r>
            <a:r>
              <a:rPr lang="ru-RU" sz="1200" dirty="0"/>
              <a:t>. – </a:t>
            </a:r>
            <a:r>
              <a:rPr lang="ru-RU" sz="1200" dirty="0" err="1"/>
              <a:t>Киләсе</a:t>
            </a:r>
            <a:r>
              <a:rPr lang="ru-RU" sz="1200" dirty="0"/>
              <a:t> </a:t>
            </a:r>
            <a:r>
              <a:rPr lang="ru-RU" sz="1200" dirty="0" err="1"/>
              <a:t>тукталышка</a:t>
            </a:r>
            <a:r>
              <a:rPr lang="ru-RU" sz="1200" dirty="0"/>
              <a:t> </a:t>
            </a:r>
            <a:r>
              <a:rPr lang="ru-RU" sz="1200" dirty="0" err="1"/>
              <a:t>кадәр</a:t>
            </a:r>
            <a:r>
              <a:rPr lang="ru-RU" sz="1200" dirty="0"/>
              <a:t> </a:t>
            </a:r>
            <a:r>
              <a:rPr lang="ru-RU" sz="1200" dirty="0" err="1"/>
              <a:t>генә</a:t>
            </a:r>
            <a:r>
              <a:rPr lang="ru-RU" sz="1200" dirty="0"/>
              <a:t> </a:t>
            </a:r>
            <a:r>
              <a:rPr lang="ru-RU" sz="1200" dirty="0" err="1"/>
              <a:t>чыдагыз</a:t>
            </a:r>
            <a:r>
              <a:rPr lang="ru-RU" sz="1200" dirty="0"/>
              <a:t> </a:t>
            </a:r>
            <a:r>
              <a:rPr lang="ru-RU" sz="1200" dirty="0" err="1"/>
              <a:t>инде</a:t>
            </a:r>
            <a:r>
              <a:rPr lang="ru-RU" sz="1200" dirty="0"/>
              <a:t>.</a:t>
            </a:r>
          </a:p>
          <a:p>
            <a:r>
              <a:rPr lang="ru-RU" sz="1200" dirty="0"/>
              <a:t>– </a:t>
            </a:r>
            <a:r>
              <a:rPr lang="ru-RU" sz="1200" dirty="0" err="1"/>
              <a:t>Сез</a:t>
            </a:r>
            <a:r>
              <a:rPr lang="ru-RU" sz="1200" dirty="0"/>
              <a:t> </a:t>
            </a:r>
            <a:r>
              <a:rPr lang="ru-RU" sz="1200" dirty="0" err="1"/>
              <a:t>киләсе</a:t>
            </a:r>
            <a:r>
              <a:rPr lang="ru-RU" sz="1200" dirty="0"/>
              <a:t> </a:t>
            </a:r>
            <a:r>
              <a:rPr lang="ru-RU" sz="1200" dirty="0" err="1"/>
              <a:t>тукталышта</a:t>
            </a:r>
            <a:r>
              <a:rPr lang="ru-RU" sz="1200" dirty="0"/>
              <a:t> </a:t>
            </a:r>
            <a:r>
              <a:rPr lang="ru-RU" sz="1200" dirty="0" err="1"/>
              <a:t>төшәсезмени</a:t>
            </a:r>
            <a:r>
              <a:rPr lang="ru-RU" sz="1200" dirty="0"/>
              <a:t>?</a:t>
            </a:r>
          </a:p>
          <a:p>
            <a:r>
              <a:rPr lang="ru-RU" sz="1200" dirty="0"/>
              <a:t>– Без – </a:t>
            </a:r>
            <a:r>
              <a:rPr lang="ru-RU" sz="1200" dirty="0" err="1"/>
              <a:t>юк</a:t>
            </a:r>
            <a:r>
              <a:rPr lang="ru-RU" sz="1200" dirty="0"/>
              <a:t>, </a:t>
            </a:r>
            <a:r>
              <a:rPr lang="ru-RU" sz="1200" dirty="0" err="1"/>
              <a:t>ләкин</a:t>
            </a:r>
            <a:r>
              <a:rPr lang="ru-RU" sz="1200" dirty="0"/>
              <a:t> </a:t>
            </a:r>
            <a:r>
              <a:rPr lang="ru-RU" sz="1200" dirty="0" err="1"/>
              <a:t>сез</a:t>
            </a:r>
            <a:r>
              <a:rPr lang="ru-RU" sz="1200" dirty="0"/>
              <a:t>, </a:t>
            </a:r>
            <a:r>
              <a:rPr lang="ru-RU" sz="1200" dirty="0" err="1"/>
              <a:t>мөгаен</a:t>
            </a:r>
            <a:r>
              <a:rPr lang="ru-RU" sz="1200" dirty="0"/>
              <a:t>, </a:t>
            </a:r>
            <a:r>
              <a:rPr lang="ru-RU" sz="1200" dirty="0" err="1"/>
              <a:t>мәҗбүр</a:t>
            </a:r>
            <a:r>
              <a:rPr lang="ru-RU" sz="1200" dirty="0"/>
              <a:t> </a:t>
            </a:r>
            <a:r>
              <a:rPr lang="ru-RU" sz="1200" dirty="0" err="1"/>
              <a:t>булырсыз</a:t>
            </a:r>
            <a:r>
              <a:rPr lang="ru-RU" sz="1200" dirty="0"/>
              <a:t>.</a:t>
            </a:r>
          </a:p>
        </p:txBody>
      </p:sp>
      <p:pic>
        <p:nvPicPr>
          <p:cNvPr id="205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3599" y="3156398"/>
            <a:ext cx="602235" cy="42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C:\Users\ПК\Downloads\106337.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33456" y="3951178"/>
            <a:ext cx="2061104" cy="123853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0718" y="5222983"/>
            <a:ext cx="2414267" cy="1077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05064" y="6121082"/>
            <a:ext cx="2647646" cy="1244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26472" y="7452320"/>
            <a:ext cx="2025449"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descr="C:\Users\ПК\Downloads\732fa03e2e194caa6543d3069f9c0445.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291921" y="3353854"/>
            <a:ext cx="601487" cy="493354"/>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ПК\Downloads\s1200.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179413" y="4350503"/>
            <a:ext cx="729466" cy="6638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3256" y="2115441"/>
            <a:ext cx="1059305" cy="1076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Скругленный прямоугольник 38"/>
          <p:cNvSpPr/>
          <p:nvPr/>
        </p:nvSpPr>
        <p:spPr>
          <a:xfrm>
            <a:off x="801673" y="7916469"/>
            <a:ext cx="5990888" cy="12199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
        <p:nvSpPr>
          <p:cNvPr id="2" name="Заголовок 1"/>
          <p:cNvSpPr>
            <a:spLocks noGrp="1"/>
          </p:cNvSpPr>
          <p:nvPr>
            <p:ph type="title"/>
          </p:nvPr>
        </p:nvSpPr>
        <p:spPr>
          <a:xfrm>
            <a:off x="7965505" y="1331640"/>
            <a:ext cx="318938" cy="486536"/>
          </a:xfrm>
        </p:spPr>
        <p:txBody>
          <a:bodyPr>
            <a:normAutofit fontScale="90000"/>
          </a:bodyPr>
          <a:lstStyle/>
          <a:p>
            <a:r>
              <a:rPr lang="ru-RU" dirty="0" smtClean="0"/>
              <a:t> </a:t>
            </a:r>
            <a:endParaRPr lang="ru-RU" dirty="0"/>
          </a:p>
        </p:txBody>
      </p:sp>
      <p:sp>
        <p:nvSpPr>
          <p:cNvPr id="9" name="TextBox 8"/>
          <p:cNvSpPr txBox="1"/>
          <p:nvPr/>
        </p:nvSpPr>
        <p:spPr>
          <a:xfrm>
            <a:off x="404664" y="-1364391"/>
            <a:ext cx="6021288" cy="1015663"/>
          </a:xfrm>
          <a:prstGeom prst="rect">
            <a:avLst/>
          </a:prstGeom>
          <a:noFill/>
        </p:spPr>
        <p:txBody>
          <a:bodyPr wrap="square" rtlCol="0">
            <a:spAutoFit/>
          </a:bodyPr>
          <a:lstStyle/>
          <a:p>
            <a:endParaRPr lang="ru-RU" sz="1200" dirty="0"/>
          </a:p>
          <a:p>
            <a:endParaRPr lang="ru-RU" sz="1200" dirty="0"/>
          </a:p>
          <a:p>
            <a:pPr algn="ctr"/>
            <a:endParaRPr lang="tt-RU" sz="1200" dirty="0"/>
          </a:p>
          <a:p>
            <a:pPr algn="ctr"/>
            <a:endParaRPr lang="tt-RU" sz="1200" dirty="0" smtClean="0"/>
          </a:p>
          <a:p>
            <a:pPr algn="ctr"/>
            <a:endParaRPr lang="tt-RU" sz="1200" dirty="0" smtClean="0"/>
          </a:p>
        </p:txBody>
      </p:sp>
      <p:sp>
        <p:nvSpPr>
          <p:cNvPr id="12" name="TextBox 11"/>
          <p:cNvSpPr txBox="1"/>
          <p:nvPr/>
        </p:nvSpPr>
        <p:spPr>
          <a:xfrm flipH="1">
            <a:off x="6425952" y="8620305"/>
            <a:ext cx="440196" cy="461665"/>
          </a:xfrm>
          <a:prstGeom prst="rect">
            <a:avLst/>
          </a:prstGeom>
          <a:noFill/>
        </p:spPr>
        <p:txBody>
          <a:bodyPr wrap="square" rtlCol="0">
            <a:spAutoFit/>
          </a:bodyPr>
          <a:lstStyle/>
          <a:p>
            <a:r>
              <a:rPr lang="tt-RU" sz="2400" dirty="0"/>
              <a:t>4</a:t>
            </a:r>
            <a:endParaRPr lang="ru-RU" sz="2400" dirty="0"/>
          </a:p>
        </p:txBody>
      </p:sp>
      <p:sp>
        <p:nvSpPr>
          <p:cNvPr id="15" name="TextBox 14"/>
          <p:cNvSpPr txBox="1"/>
          <p:nvPr/>
        </p:nvSpPr>
        <p:spPr>
          <a:xfrm>
            <a:off x="7605465" y="1763688"/>
            <a:ext cx="1844824" cy="369332"/>
          </a:xfrm>
          <a:prstGeom prst="rect">
            <a:avLst/>
          </a:prstGeom>
          <a:noFill/>
        </p:spPr>
        <p:txBody>
          <a:bodyPr wrap="square" rtlCol="0">
            <a:spAutoFit/>
          </a:bodyPr>
          <a:lstStyle/>
          <a:p>
            <a:endParaRPr lang="ru-RU" dirty="0"/>
          </a:p>
        </p:txBody>
      </p:sp>
      <p:sp>
        <p:nvSpPr>
          <p:cNvPr id="16" name="TextBox 15"/>
          <p:cNvSpPr txBox="1"/>
          <p:nvPr/>
        </p:nvSpPr>
        <p:spPr>
          <a:xfrm>
            <a:off x="869749" y="-412552"/>
            <a:ext cx="6030470" cy="261610"/>
          </a:xfrm>
          <a:prstGeom prst="rect">
            <a:avLst/>
          </a:prstGeom>
          <a:noFill/>
        </p:spPr>
        <p:txBody>
          <a:bodyPr wrap="square" rtlCol="0">
            <a:spAutoFit/>
          </a:bodyPr>
          <a:lstStyle/>
          <a:p>
            <a:pPr algn="just"/>
            <a:r>
              <a:rPr lang="ru-RU" sz="1100" b="1" dirty="0"/>
              <a:t> </a:t>
            </a:r>
            <a:r>
              <a:rPr lang="ru-RU" sz="1100" b="1" dirty="0" smtClean="0"/>
              <a:t>                                                                             </a:t>
            </a:r>
            <a:endParaRPr lang="ru-RU" sz="1100" dirty="0"/>
          </a:p>
        </p:txBody>
      </p:sp>
      <p:sp>
        <p:nvSpPr>
          <p:cNvPr id="8" name="TextBox 7"/>
          <p:cNvSpPr txBox="1"/>
          <p:nvPr/>
        </p:nvSpPr>
        <p:spPr>
          <a:xfrm>
            <a:off x="8181530" y="5004048"/>
            <a:ext cx="6064089" cy="261610"/>
          </a:xfrm>
          <a:prstGeom prst="rect">
            <a:avLst/>
          </a:prstGeom>
          <a:noFill/>
        </p:spPr>
        <p:txBody>
          <a:bodyPr wrap="square" rtlCol="0">
            <a:spAutoFit/>
          </a:bodyPr>
          <a:lstStyle/>
          <a:p>
            <a:pPr algn="just"/>
            <a:r>
              <a:rPr lang="ru-RU" sz="1100" b="1" dirty="0" smtClean="0"/>
              <a:t>                                                       </a:t>
            </a:r>
            <a:endParaRPr lang="ru-RU" sz="1100" dirty="0"/>
          </a:p>
        </p:txBody>
      </p:sp>
      <p:sp>
        <p:nvSpPr>
          <p:cNvPr id="13" name="Прямоугольник 12"/>
          <p:cNvSpPr/>
          <p:nvPr/>
        </p:nvSpPr>
        <p:spPr>
          <a:xfrm>
            <a:off x="-2087742" y="-610344"/>
            <a:ext cx="6082175" cy="261610"/>
          </a:xfrm>
          <a:prstGeom prst="rect">
            <a:avLst/>
          </a:prstGeom>
        </p:spPr>
        <p:txBody>
          <a:bodyPr wrap="square">
            <a:spAutoFit/>
          </a:bodyPr>
          <a:lstStyle/>
          <a:p>
            <a:r>
              <a:rPr lang="ru-RU" sz="1100" dirty="0" smtClean="0"/>
              <a:t>    </a:t>
            </a:r>
            <a:endParaRPr lang="ru-RU" sz="1100" dirty="0"/>
          </a:p>
        </p:txBody>
      </p:sp>
      <p:sp>
        <p:nvSpPr>
          <p:cNvPr id="7" name="TextBox 6"/>
          <p:cNvSpPr txBox="1"/>
          <p:nvPr/>
        </p:nvSpPr>
        <p:spPr>
          <a:xfrm>
            <a:off x="764708" y="611566"/>
            <a:ext cx="6093295" cy="276999"/>
          </a:xfrm>
          <a:prstGeom prst="rect">
            <a:avLst/>
          </a:prstGeom>
          <a:noFill/>
        </p:spPr>
        <p:txBody>
          <a:bodyPr wrap="square" rtlCol="0">
            <a:spAutoFit/>
          </a:bodyPr>
          <a:lstStyle/>
          <a:p>
            <a:r>
              <a:rPr lang="tt-RU" sz="1200" dirty="0" smtClean="0"/>
              <a:t>      </a:t>
            </a:r>
            <a:endParaRPr lang="ru-RU" sz="1050" dirty="0"/>
          </a:p>
        </p:txBody>
      </p:sp>
      <p:sp>
        <p:nvSpPr>
          <p:cNvPr id="18" name="Прямоугольник 17"/>
          <p:cNvSpPr/>
          <p:nvPr/>
        </p:nvSpPr>
        <p:spPr>
          <a:xfrm flipH="1">
            <a:off x="3717035" y="7596336"/>
            <a:ext cx="3183187" cy="369332"/>
          </a:xfrm>
          <a:prstGeom prst="rect">
            <a:avLst/>
          </a:prstGeom>
        </p:spPr>
        <p:txBody>
          <a:bodyPr wrap="square">
            <a:spAutoFit/>
          </a:bodyPr>
          <a:lstStyle/>
          <a:p>
            <a:r>
              <a:rPr lang="ru-RU" dirty="0"/>
              <a:t> </a:t>
            </a:r>
            <a:endParaRPr lang="ru-RU" sz="1600" dirty="0"/>
          </a:p>
        </p:txBody>
      </p:sp>
      <p:sp>
        <p:nvSpPr>
          <p:cNvPr id="6" name="Прямоугольник 5"/>
          <p:cNvSpPr/>
          <p:nvPr/>
        </p:nvSpPr>
        <p:spPr>
          <a:xfrm>
            <a:off x="2492896" y="8078647"/>
            <a:ext cx="2815731" cy="895630"/>
          </a:xfrm>
          <a:prstGeom prst="rect">
            <a:avLst/>
          </a:prstGeom>
        </p:spPr>
        <p:txBody>
          <a:bodyPr wrap="square">
            <a:spAutoFit/>
          </a:bodyPr>
          <a:lstStyle/>
          <a:p>
            <a:pPr lvl="0" fontAlgn="base">
              <a:spcBef>
                <a:spcPct val="20000"/>
              </a:spcBef>
              <a:spcAft>
                <a:spcPct val="0"/>
              </a:spcAft>
            </a:pPr>
            <a:r>
              <a:rPr lang="ru-RU" sz="900" dirty="0">
                <a:latin typeface="Verdana" pitchFamily="34" charset="0"/>
                <a:cs typeface="Arial" charset="0"/>
              </a:rPr>
              <a:t>Верстка и дизайн – </a:t>
            </a:r>
            <a:r>
              <a:rPr lang="ru-RU" sz="900" dirty="0" smtClean="0">
                <a:latin typeface="Verdana" pitchFamily="34" charset="0"/>
                <a:cs typeface="Arial" charset="0"/>
              </a:rPr>
              <a:t>Тимофеев Э. </a:t>
            </a:r>
          </a:p>
          <a:p>
            <a:pPr lvl="0" fontAlgn="base">
              <a:spcBef>
                <a:spcPct val="20000"/>
              </a:spcBef>
              <a:spcAft>
                <a:spcPct val="0"/>
              </a:spcAft>
            </a:pPr>
            <a:r>
              <a:rPr lang="ru-RU" sz="900" dirty="0" smtClean="0">
                <a:latin typeface="Verdana" pitchFamily="34" charset="0"/>
                <a:cs typeface="Arial" charset="0"/>
              </a:rPr>
              <a:t>Главный </a:t>
            </a:r>
            <a:r>
              <a:rPr lang="ru-RU" sz="900" dirty="0">
                <a:latin typeface="Verdana" pitchFamily="34" charset="0"/>
                <a:cs typeface="Arial" charset="0"/>
              </a:rPr>
              <a:t>редактор – </a:t>
            </a:r>
            <a:r>
              <a:rPr lang="ru-RU" sz="900" dirty="0" err="1">
                <a:latin typeface="Verdana" pitchFamily="34" charset="0"/>
                <a:cs typeface="Arial" charset="0"/>
              </a:rPr>
              <a:t>Бикмухаметова</a:t>
            </a:r>
            <a:r>
              <a:rPr lang="ru-RU" sz="900" dirty="0">
                <a:latin typeface="Verdana" pitchFamily="34" charset="0"/>
                <a:cs typeface="Arial" charset="0"/>
              </a:rPr>
              <a:t> Р.А.</a:t>
            </a:r>
          </a:p>
          <a:p>
            <a:pPr lvl="0" fontAlgn="base">
              <a:spcBef>
                <a:spcPct val="20000"/>
              </a:spcBef>
              <a:spcAft>
                <a:spcPct val="0"/>
              </a:spcAft>
            </a:pPr>
            <a:r>
              <a:rPr lang="ru-RU" sz="900" dirty="0">
                <a:latin typeface="Verdana" pitchFamily="34" charset="0"/>
                <a:cs typeface="Arial" charset="0"/>
              </a:rPr>
              <a:t>Корректор </a:t>
            </a:r>
            <a:r>
              <a:rPr lang="ru-RU" sz="900" dirty="0" smtClean="0">
                <a:latin typeface="Verdana" pitchFamily="34" charset="0"/>
                <a:cs typeface="Arial" charset="0"/>
              </a:rPr>
              <a:t>–Юсупова Л.Н.</a:t>
            </a:r>
          </a:p>
          <a:p>
            <a:pPr lvl="0" fontAlgn="base">
              <a:spcBef>
                <a:spcPct val="20000"/>
              </a:spcBef>
              <a:spcAft>
                <a:spcPct val="0"/>
              </a:spcAft>
            </a:pPr>
            <a:r>
              <a:rPr lang="ru-RU" sz="900" dirty="0" smtClean="0">
                <a:latin typeface="Verdana" pitchFamily="34" charset="0"/>
                <a:cs typeface="Arial" charset="0"/>
              </a:rPr>
              <a:t>Адрес </a:t>
            </a:r>
            <a:r>
              <a:rPr lang="ru-RU" sz="900" dirty="0">
                <a:latin typeface="Verdana" pitchFamily="34" charset="0"/>
                <a:cs typeface="Arial" charset="0"/>
              </a:rPr>
              <a:t>редакции – </a:t>
            </a:r>
            <a:r>
              <a:rPr lang="ru-RU" sz="900" dirty="0" err="1">
                <a:latin typeface="Verdana" pitchFamily="34" charset="0"/>
                <a:cs typeface="Arial" charset="0"/>
              </a:rPr>
              <a:t>г.Альметьевск</a:t>
            </a:r>
            <a:r>
              <a:rPr lang="ru-RU" sz="900" dirty="0">
                <a:latin typeface="Verdana" pitchFamily="34" charset="0"/>
                <a:cs typeface="Arial" charset="0"/>
              </a:rPr>
              <a:t>, ул. </a:t>
            </a:r>
            <a:endParaRPr lang="ru-RU" sz="900" dirty="0" smtClean="0">
              <a:latin typeface="Verdana" pitchFamily="34" charset="0"/>
              <a:cs typeface="Arial" charset="0"/>
            </a:endParaRPr>
          </a:p>
          <a:p>
            <a:pPr lvl="0" fontAlgn="base">
              <a:spcBef>
                <a:spcPct val="20000"/>
              </a:spcBef>
              <a:spcAft>
                <a:spcPct val="0"/>
              </a:spcAft>
            </a:pPr>
            <a:r>
              <a:rPr lang="ru-RU" sz="900" dirty="0" smtClean="0">
                <a:latin typeface="Verdana" pitchFamily="34" charset="0"/>
                <a:cs typeface="Arial" charset="0"/>
              </a:rPr>
              <a:t>Шевченко </a:t>
            </a:r>
            <a:r>
              <a:rPr lang="ru-RU" sz="900" dirty="0">
                <a:latin typeface="Verdana" pitchFamily="34" charset="0"/>
                <a:cs typeface="Arial" charset="0"/>
              </a:rPr>
              <a:t>136, Школа №24, </a:t>
            </a:r>
            <a:r>
              <a:rPr lang="ru-RU" sz="900" dirty="0" err="1">
                <a:latin typeface="Verdana" pitchFamily="34" charset="0"/>
                <a:cs typeface="Arial" charset="0"/>
              </a:rPr>
              <a:t>каб</a:t>
            </a:r>
            <a:r>
              <a:rPr lang="ru-RU" sz="900" dirty="0">
                <a:latin typeface="Verdana" pitchFamily="34" charset="0"/>
                <a:cs typeface="Arial" charset="0"/>
              </a:rPr>
              <a:t>. №302</a:t>
            </a:r>
          </a:p>
        </p:txBody>
      </p:sp>
      <p:sp>
        <p:nvSpPr>
          <p:cNvPr id="11" name="AutoShape 4" descr="https://e.mail.ru/cgi-bin/getattach?file=DSC00873.JPG&amp;id=14552138850000000247;0;2&amp;mode=attachment&amp;&amp;x-email=moy-shkola24%40mail.ru"/>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6" descr="https://e.mail.ru/cgi-bin/getattach?file=DSC00873.JPG&amp;id=14552138850000000247;0;2&amp;mode=attachment&amp;&amp;x-email=moy-shkola24%40mail.ru"/>
          <p:cNvSpPr>
            <a:spLocks noChangeAspect="1" noChangeArrowheads="1"/>
          </p:cNvSpPr>
          <p:nvPr/>
        </p:nvSpPr>
        <p:spPr bwMode="auto">
          <a:xfrm>
            <a:off x="307975" y="79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TextBox 16"/>
          <p:cNvSpPr txBox="1"/>
          <p:nvPr/>
        </p:nvSpPr>
        <p:spPr>
          <a:xfrm>
            <a:off x="783367" y="3910745"/>
            <a:ext cx="5922188" cy="276999"/>
          </a:xfrm>
          <a:prstGeom prst="rect">
            <a:avLst/>
          </a:prstGeom>
          <a:noFill/>
        </p:spPr>
        <p:txBody>
          <a:bodyPr wrap="square" rtlCol="0">
            <a:spAutoFit/>
          </a:bodyPr>
          <a:lstStyle/>
          <a:p>
            <a:pPr fontAlgn="base"/>
            <a:r>
              <a:rPr lang="ru-RU" sz="1200" dirty="0"/>
              <a:t> </a:t>
            </a:r>
            <a:r>
              <a:rPr lang="ru-RU" sz="1200" dirty="0" smtClean="0"/>
              <a:t>           </a:t>
            </a:r>
            <a:endParaRPr lang="ru-RU" sz="1200" i="1" dirty="0"/>
          </a:p>
        </p:txBody>
      </p:sp>
      <p:sp>
        <p:nvSpPr>
          <p:cNvPr id="19" name="AutoShape 6" descr="http://puch-vesti.ru/media/cache/94/33/d3/f4/66/c5/9433d3f466c579b7054f50f1b07183dc.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2" descr="год кудьтуры"/>
          <p:cNvSpPr>
            <a:spLocks noChangeAspect="1" noChangeArrowheads="1"/>
          </p:cNvSpPr>
          <p:nvPr/>
        </p:nvSpPr>
        <p:spPr bwMode="auto">
          <a:xfrm>
            <a:off x="63500" y="-136525"/>
            <a:ext cx="5133975" cy="3295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utoShape 5" descr="http://parkorel.ru/template/i/events/2019%20%D0%B3%D0%BE%D0%B4%20%D0%B2%20%D0%A0%D0%BE%D1%81%D1%81%D0%B8%D0%B9%D1%81%D0%BA%D0%BE%D0%B9%20%D0%A4%D0%B5%D0%B4%D0%B5%D1%80%D0%B0%D1%86%D0%B8%D0%B8%20%D0%BE%D0%B1%D1%8A%D1%8F%D0%B2%D0%BB%D0%B5%D0%BD%20%D0%93%D0%BE%D0%B4%D0%BE%D0%BC%20%D1%82%D0%B5%D0%B0%D1%82%D1%80%D0%B0/%D0%93%D0%BE%D0%B4_%D1%82%D0%B5%D0%B0%D1%82%D1%80%D0%B0_1200.jp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9" descr="https://apf.mail.ru/cgi-bin/readmsg?id=15492911950000000550;0;1&amp;af_preview=1&amp;exif=1">
            <a:hlinkClick r:id="rId3"/>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TextBox 9"/>
          <p:cNvSpPr txBox="1"/>
          <p:nvPr/>
        </p:nvSpPr>
        <p:spPr>
          <a:xfrm>
            <a:off x="742613" y="0"/>
            <a:ext cx="6101942" cy="523220"/>
          </a:xfrm>
          <a:prstGeom prst="rect">
            <a:avLst/>
          </a:prstGeom>
          <a:noFill/>
        </p:spPr>
        <p:txBody>
          <a:bodyPr wrap="square" rtlCol="0">
            <a:spAutoFit/>
          </a:bodyPr>
          <a:lstStyle/>
          <a:p>
            <a:endParaRPr lang="ru-RU" sz="1400" dirty="0"/>
          </a:p>
          <a:p>
            <a:endParaRPr lang="ru-RU" sz="1400" dirty="0"/>
          </a:p>
        </p:txBody>
      </p:sp>
      <p:sp>
        <p:nvSpPr>
          <p:cNvPr id="5" name="TextBox 4"/>
          <p:cNvSpPr txBox="1"/>
          <p:nvPr/>
        </p:nvSpPr>
        <p:spPr>
          <a:xfrm>
            <a:off x="764707" y="15875"/>
            <a:ext cx="3229725" cy="2492990"/>
          </a:xfrm>
          <a:prstGeom prst="rect">
            <a:avLst/>
          </a:prstGeom>
          <a:noFill/>
        </p:spPr>
        <p:txBody>
          <a:bodyPr wrap="square" rtlCol="0">
            <a:spAutoFit/>
          </a:bodyPr>
          <a:lstStyle/>
          <a:p>
            <a:r>
              <a:rPr lang="ru-RU" sz="1200" b="1" dirty="0"/>
              <a:t>Февраль: приметы, пословицы, поговорки</a:t>
            </a:r>
            <a:endParaRPr lang="ru-RU" sz="1200" b="1" i="1" dirty="0" smtClean="0"/>
          </a:p>
          <a:p>
            <a:r>
              <a:rPr lang="ru-RU" sz="1200" i="1" dirty="0" smtClean="0"/>
              <a:t>Февраль </a:t>
            </a:r>
            <a:r>
              <a:rPr lang="ru-RU" sz="1200" i="1" dirty="0"/>
              <a:t>– </a:t>
            </a:r>
            <a:r>
              <a:rPr lang="ru-RU" sz="1200" i="1" dirty="0" err="1"/>
              <a:t>сечень</a:t>
            </a:r>
            <a:r>
              <a:rPr lang="ru-RU" sz="1200" i="1" dirty="0"/>
              <a:t>: зиму пополам сечет.</a:t>
            </a:r>
            <a:endParaRPr lang="ru-RU" sz="1200" dirty="0"/>
          </a:p>
          <a:p>
            <a:r>
              <a:rPr lang="ru-RU" sz="1200" i="1" dirty="0"/>
              <a:t>Февраля три часа дня прибавит.</a:t>
            </a:r>
            <a:endParaRPr lang="ru-RU" sz="1200" dirty="0"/>
          </a:p>
          <a:p>
            <a:r>
              <a:rPr lang="ru-RU" sz="1200" i="1" dirty="0"/>
              <a:t>Февраль медведю в берлоге бок греет. </a:t>
            </a:r>
            <a:endParaRPr lang="ru-RU" sz="1200" dirty="0"/>
          </a:p>
          <a:p>
            <a:r>
              <a:rPr lang="ru-RU" sz="1200" i="1" dirty="0"/>
              <a:t>Февраль солнце на лето поворотит. </a:t>
            </a:r>
            <a:endParaRPr lang="ru-RU" sz="1200" dirty="0"/>
          </a:p>
          <a:p>
            <a:r>
              <a:rPr lang="ru-RU" sz="1200" i="1" dirty="0"/>
              <a:t>В феврале зима с весной встречаются.</a:t>
            </a:r>
            <a:endParaRPr lang="ru-RU" sz="1200" dirty="0"/>
          </a:p>
          <a:p>
            <a:r>
              <a:rPr lang="ru-RU" sz="1200" i="1" dirty="0"/>
              <a:t>Февраль пришел – рога с зимы сшиб.</a:t>
            </a:r>
            <a:endParaRPr lang="ru-RU" sz="1200" dirty="0"/>
          </a:p>
          <a:p>
            <a:r>
              <a:rPr lang="ru-RU" sz="1200" i="1" dirty="0"/>
              <a:t>Сильные морозы в феврале только ночью бывают.</a:t>
            </a:r>
            <a:endParaRPr lang="ru-RU" sz="1200" dirty="0"/>
          </a:p>
          <a:p>
            <a:r>
              <a:rPr lang="ru-RU" sz="1200" i="1" dirty="0"/>
              <a:t>Февраль месяц лютый: спрашивает, кто во что обутый.</a:t>
            </a:r>
            <a:endParaRPr lang="ru-RU" sz="1200" dirty="0"/>
          </a:p>
          <a:p>
            <a:r>
              <a:rPr lang="ru-RU" sz="1200" i="1" dirty="0"/>
              <a:t>У февраля два друга: метель да вьюга.</a:t>
            </a:r>
            <a:endParaRPr lang="ru-RU" sz="1200" dirty="0"/>
          </a:p>
          <a:p>
            <a:r>
              <a:rPr lang="ru-RU" sz="1200" i="1" dirty="0"/>
              <a:t>Вьюги и метели под февраль полетели.</a:t>
            </a:r>
            <a:endParaRPr lang="ru-RU" sz="1200" dirty="0"/>
          </a:p>
        </p:txBody>
      </p:sp>
      <p:sp>
        <p:nvSpPr>
          <p:cNvPr id="20" name="TextBox 19"/>
          <p:cNvSpPr txBox="1"/>
          <p:nvPr/>
        </p:nvSpPr>
        <p:spPr>
          <a:xfrm>
            <a:off x="3994434" y="108208"/>
            <a:ext cx="2850122" cy="2308324"/>
          </a:xfrm>
          <a:prstGeom prst="rect">
            <a:avLst/>
          </a:prstGeom>
          <a:noFill/>
        </p:spPr>
        <p:txBody>
          <a:bodyPr wrap="square" rtlCol="0">
            <a:spAutoFit/>
          </a:bodyPr>
          <a:lstStyle/>
          <a:p>
            <a:r>
              <a:rPr lang="ru-RU" sz="1200" i="1" dirty="0"/>
              <a:t>Январю – морозы, февралю – метели.</a:t>
            </a:r>
            <a:endParaRPr lang="ru-RU" sz="1200" dirty="0"/>
          </a:p>
          <a:p>
            <a:r>
              <a:rPr lang="ru-RU" sz="1200" i="1" dirty="0"/>
              <a:t>Февраль силен метелью, а март – капелью.</a:t>
            </a:r>
            <a:endParaRPr lang="ru-RU" sz="1200" dirty="0"/>
          </a:p>
          <a:p>
            <a:r>
              <a:rPr lang="ru-RU" sz="1200" i="1" dirty="0"/>
              <a:t>Февраль зиму выдувает, а март – ломает.</a:t>
            </a:r>
            <a:endParaRPr lang="ru-RU" sz="1200" dirty="0"/>
          </a:p>
          <a:p>
            <a:r>
              <a:rPr lang="ru-RU" sz="1200" i="1" dirty="0"/>
              <a:t>Февраль мосты строит, а март их ломает.</a:t>
            </a:r>
            <a:endParaRPr lang="ru-RU" sz="1200" dirty="0"/>
          </a:p>
          <a:p>
            <a:r>
              <a:rPr lang="ru-RU" sz="1200" i="1" dirty="0"/>
              <a:t>Февраль подпустит, а март подберет.</a:t>
            </a:r>
            <a:endParaRPr lang="ru-RU" sz="1200" dirty="0"/>
          </a:p>
          <a:p>
            <a:r>
              <a:rPr lang="ru-RU" sz="1200" i="1" dirty="0"/>
              <a:t>Февраль со снегом, март с водой, а май с цветами.</a:t>
            </a:r>
            <a:endParaRPr lang="ru-RU" sz="1200" dirty="0"/>
          </a:p>
          <a:p>
            <a:r>
              <a:rPr lang="ru-RU" sz="1200" i="1" dirty="0"/>
              <a:t>Февраль снегом богат, а апрель – водою.</a:t>
            </a:r>
            <a:endParaRPr lang="ru-RU" sz="1200"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345" y="7977080"/>
            <a:ext cx="1452611" cy="109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Прямоугольник 20"/>
          <p:cNvSpPr/>
          <p:nvPr/>
        </p:nvSpPr>
        <p:spPr>
          <a:xfrm>
            <a:off x="742613" y="2653580"/>
            <a:ext cx="6101942" cy="5632311"/>
          </a:xfrm>
          <a:prstGeom prst="rect">
            <a:avLst/>
          </a:prstGeom>
        </p:spPr>
        <p:txBody>
          <a:bodyPr wrap="square">
            <a:spAutoFit/>
          </a:bodyPr>
          <a:lstStyle/>
          <a:p>
            <a:r>
              <a:rPr lang="ru-RU" sz="1400" b="1" dirty="0" smtClean="0"/>
              <a:t>                         Правила  </a:t>
            </a:r>
            <a:r>
              <a:rPr lang="ru-RU" sz="1400" b="1" dirty="0"/>
              <a:t>безопасного поведения вблизи </a:t>
            </a:r>
            <a:r>
              <a:rPr lang="ru-RU" sz="1400" b="1" dirty="0" smtClean="0"/>
              <a:t>зданий</a:t>
            </a:r>
          </a:p>
          <a:p>
            <a:r>
              <a:rPr lang="ru-RU" sz="1400" b="1" dirty="0" smtClean="0"/>
              <a:t> </a:t>
            </a:r>
            <a:r>
              <a:rPr lang="ru-RU" sz="1200" b="1" dirty="0"/>
              <a:t>Сосульки</a:t>
            </a:r>
            <a:r>
              <a:rPr lang="ru-RU" sz="1200" dirty="0"/>
              <a:t> – эти «украшения» карнизов наших жилых домов и других строений – таят в себе потенциальную чрезвычайную ситуацию. Многие дома имеют покатую крышу, карниз которой выступает над протоптанной дорожкой. В этом случае постоянно угрожают не только острые пики сосулек, но и настоящие снежные лавины, которые в любой момент могут обрушиться на головы пешеходов, не подозревающих о нависшей опасности. Надо быть нам всем очень внимательными и не ходить под нависшими над головой сосульками и обходить подальше места возможного схода снежных лавин с крыши зданий.</a:t>
            </a:r>
          </a:p>
          <a:p>
            <a:r>
              <a:rPr lang="ru-RU" sz="1200" b="1" dirty="0"/>
              <a:t>Помните: </a:t>
            </a:r>
            <a:r>
              <a:rPr lang="ru-RU" sz="1200" dirty="0"/>
              <a:t>чаще всего сосульки образуются над водостоками, поэтому эти места фасадов домов бывают особенно опасны, их необходимо обходить стороной. </a:t>
            </a:r>
          </a:p>
          <a:p>
            <a:r>
              <a:rPr lang="ru-RU" sz="1200" b="1" dirty="0"/>
              <a:t>Соблюдайте</a:t>
            </a:r>
            <a:r>
              <a:rPr lang="ru-RU" sz="1200" dirty="0"/>
              <a:t>: осторожность и, по возможности, не подходите близко к стенам </a:t>
            </a:r>
            <a:r>
              <a:rPr lang="ru-RU" sz="1200" dirty="0" smtClean="0"/>
              <a:t>зданий</a:t>
            </a:r>
            <a:r>
              <a:rPr lang="ru-RU" sz="1200" dirty="0"/>
              <a:t>.</a:t>
            </a:r>
          </a:p>
          <a:p>
            <a:pPr lvl="0"/>
            <a:r>
              <a:rPr lang="ru-RU" sz="1200" dirty="0" smtClean="0"/>
              <a:t>- Если </a:t>
            </a:r>
            <a:r>
              <a:rPr lang="ru-RU" sz="1200" dirty="0"/>
              <a:t>во время движения по </a:t>
            </a:r>
            <a:r>
              <a:rPr lang="ru-RU" sz="1200" dirty="0" smtClean="0"/>
              <a:t>тротуару, </a:t>
            </a:r>
            <a:r>
              <a:rPr lang="ru-RU" sz="1200" dirty="0"/>
              <a:t>вы услышали наверху подозрительный шум – нельзя останавливаться, поднимать голову и рассматривать, что там случилось. Возможно, это сход снега или ледяной глыбы. Бежать от здания тоже нельзя. Нужно как можно быстрее прижаться к стене, козырёк крыши послужит укрытием.</a:t>
            </a:r>
          </a:p>
          <a:p>
            <a:pPr lvl="0"/>
            <a:r>
              <a:rPr lang="ru-RU" sz="1200" dirty="0" smtClean="0"/>
              <a:t>- При </a:t>
            </a:r>
            <a:r>
              <a:rPr lang="ru-RU" sz="1200" dirty="0"/>
              <a:t>больших снегопадах и оттепели, выходя из здания, не задерживайтесь на крыльце, а быстро отходите от здания на безопасное расстояние (5 метров).</a:t>
            </a:r>
          </a:p>
          <a:p>
            <a:pPr lvl="0"/>
            <a:r>
              <a:rPr lang="ru-RU" sz="1200" dirty="0" smtClean="0"/>
              <a:t>- Входя </a:t>
            </a:r>
            <a:r>
              <a:rPr lang="ru-RU" sz="1200" dirty="0"/>
              <a:t>в здание, обязательно поднимите голову вверх, убедитесь в отсутствии свисающих глыб  снега, наледи и сосулек. </a:t>
            </a:r>
          </a:p>
          <a:p>
            <a:pPr lvl="0"/>
            <a:r>
              <a:rPr lang="ru-RU" sz="1200" dirty="0" smtClean="0"/>
              <a:t>-  Подойдя </a:t>
            </a:r>
            <a:r>
              <a:rPr lang="ru-RU" sz="1200" dirty="0"/>
              <a:t>к зданию на безопасное расстояние, обязательно поднимите голову вверх,  </a:t>
            </a:r>
            <a:r>
              <a:rPr lang="ru-RU" sz="1200"/>
              <a:t>и </a:t>
            </a:r>
            <a:r>
              <a:rPr lang="ru-RU" sz="1200" smtClean="0"/>
              <a:t>,только </a:t>
            </a:r>
            <a:r>
              <a:rPr lang="ru-RU" sz="1200" dirty="0"/>
              <a:t>убедившись в отсутствии наледи, сосулек и свисающих глыб, проходите в этом месте. </a:t>
            </a:r>
          </a:p>
          <a:p>
            <a:pPr lvl="0"/>
            <a:r>
              <a:rPr lang="ru-RU" sz="1200" dirty="0" smtClean="0"/>
              <a:t>- Если </a:t>
            </a:r>
            <a:r>
              <a:rPr lang="ru-RU" sz="1200" dirty="0"/>
              <a:t>участок пешеходной дороги огорожен, идет сбрасывание снега с крыши, обязательно обойдите это место на безопасном расстоянии.</a:t>
            </a:r>
          </a:p>
          <a:p>
            <a:pPr lvl="0"/>
            <a:r>
              <a:rPr lang="ru-RU" sz="1200" dirty="0" smtClean="0"/>
              <a:t>- Выполняйте </a:t>
            </a:r>
            <a:r>
              <a:rPr lang="ru-RU" sz="1200" dirty="0"/>
              <a:t>требования указателей или словесных объяснений работников коммунальных служб.   </a:t>
            </a:r>
          </a:p>
          <a:p>
            <a:endParaRPr lang="ru-RU" sz="1400" dirty="0"/>
          </a:p>
          <a:p>
            <a:r>
              <a:rPr lang="ru-RU" b="1" dirty="0"/>
              <a:t> </a:t>
            </a:r>
            <a:endParaRPr lang="ru-RU" dirty="0"/>
          </a:p>
        </p:txBody>
      </p:sp>
      <p:sp>
        <p:nvSpPr>
          <p:cNvPr id="23" name="AutoShape 5" descr="http://koffkindom.ru/wp-content/uploads/2017/01/soldat-risunok.jpg"/>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5184" y="7965669"/>
            <a:ext cx="1340768" cy="1102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7" descr="C:\Users\ПК\Downloads\Kartinki_pro_vosklicatelnyy_znak_32_14215212-1024x88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460" y="2416533"/>
            <a:ext cx="780510" cy="4992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3465</TotalTime>
  <Words>1394</Words>
  <Application>Microsoft Office PowerPoint</Application>
  <PresentationFormat>Экран (4:3)</PresentationFormat>
  <Paragraphs>126</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 </vt:lpstr>
      <vt:lpstr>Презентация PowerPoint</vt:lpstr>
      <vt:lpstr>Презентация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Калейдоскоп</dc:title>
  <dc:creator>рушания</dc:creator>
  <cp:lastModifiedBy>Лилия</cp:lastModifiedBy>
  <cp:revision>286</cp:revision>
  <cp:lastPrinted>2016-02-13T10:54:32Z</cp:lastPrinted>
  <dcterms:created xsi:type="dcterms:W3CDTF">2013-09-28T04:10:37Z</dcterms:created>
  <dcterms:modified xsi:type="dcterms:W3CDTF">2019-03-09T22:27:58Z</dcterms:modified>
</cp:coreProperties>
</file>